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256" r:id="rId2"/>
    <p:sldId id="286" r:id="rId3"/>
    <p:sldId id="287" r:id="rId4"/>
    <p:sldId id="290" r:id="rId5"/>
    <p:sldId id="292" r:id="rId6"/>
    <p:sldId id="327" r:id="rId7"/>
    <p:sldId id="346" r:id="rId8"/>
    <p:sldId id="347" r:id="rId9"/>
    <p:sldId id="348" r:id="rId10"/>
    <p:sldId id="349"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3419E-E7A5-4F44-80A3-574E054EFC07}" type="datetimeFigureOut">
              <a:rPr lang="es-CO" smtClean="0"/>
              <a:t>26/01/2023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81FDF-66D0-4057-ABA5-D2AC8A5B3E55}" type="slidenum">
              <a:rPr lang="es-CO" smtClean="0"/>
              <a:t>‹Nº›</a:t>
            </a:fld>
            <a:endParaRPr lang="es-CO"/>
          </a:p>
        </p:txBody>
      </p:sp>
    </p:spTree>
    <p:extLst>
      <p:ext uri="{BB962C8B-B14F-4D97-AF65-F5344CB8AC3E}">
        <p14:creationId xmlns:p14="http://schemas.microsoft.com/office/powerpoint/2010/main" val="174385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1ABB4F2C-9E61-4A41-BBA8-D7B11B319797}" type="datetimeFigureOut">
              <a:rPr lang="es-CO" smtClean="0"/>
              <a:t>26/01/2023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376127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ABB4F2C-9E61-4A41-BBA8-D7B11B319797}" type="datetimeFigureOut">
              <a:rPr lang="es-CO" smtClean="0"/>
              <a:t>26/01/2023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333041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ABB4F2C-9E61-4A41-BBA8-D7B11B319797}" type="datetimeFigureOut">
              <a:rPr lang="es-CO" smtClean="0"/>
              <a:t>26/01/2023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0192646-79A0-41D0-86C7-A52D10B3C476}"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9888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ABB4F2C-9E61-4A41-BBA8-D7B11B319797}" type="datetimeFigureOut">
              <a:rPr lang="es-CO" smtClean="0"/>
              <a:t>26/01/2023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3940119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ABB4F2C-9E61-4A41-BBA8-D7B11B319797}" type="datetimeFigureOut">
              <a:rPr lang="es-CO" smtClean="0"/>
              <a:t>26/01/2023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0192646-79A0-41D0-86C7-A52D10B3C476}"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151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ABB4F2C-9E61-4A41-BBA8-D7B11B319797}" type="datetimeFigureOut">
              <a:rPr lang="es-CO" smtClean="0"/>
              <a:t>26/01/2023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4224511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BB4F2C-9E61-4A41-BBA8-D7B11B319797}" type="datetimeFigureOut">
              <a:rPr lang="es-CO" smtClean="0"/>
              <a:t>26/01/2023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2242129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BB4F2C-9E61-4A41-BBA8-D7B11B319797}" type="datetimeFigureOut">
              <a:rPr lang="es-CO" smtClean="0"/>
              <a:t>26/01/2023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2411867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iss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1C18746-71F2-4909-8B65-F086CCD10489}"/>
              </a:ext>
            </a:extLst>
          </p:cNvPr>
          <p:cNvSpPr>
            <a:spLocks noGrp="1"/>
          </p:cNvSpPr>
          <p:nvPr>
            <p:ph type="pic" sz="quarter" idx="10"/>
          </p:nvPr>
        </p:nvSpPr>
        <p:spPr>
          <a:xfrm>
            <a:off x="0" y="0"/>
            <a:ext cx="6233355"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1974166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is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1C18746-71F2-4909-8B65-F086CCD10489}"/>
              </a:ext>
            </a:extLst>
          </p:cNvPr>
          <p:cNvSpPr>
            <a:spLocks noGrp="1"/>
          </p:cNvSpPr>
          <p:nvPr>
            <p:ph type="pic" sz="quarter" idx="10"/>
          </p:nvPr>
        </p:nvSpPr>
        <p:spPr>
          <a:xfrm>
            <a:off x="5958645" y="0"/>
            <a:ext cx="6233355"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97866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BB4F2C-9E61-4A41-BBA8-D7B11B319797}" type="datetimeFigureOut">
              <a:rPr lang="es-CO" smtClean="0"/>
              <a:t>26/01/2023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258062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ABB4F2C-9E61-4A41-BBA8-D7B11B319797}" type="datetimeFigureOut">
              <a:rPr lang="es-CO" smtClean="0"/>
              <a:t>26/01/2023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269504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ABB4F2C-9E61-4A41-BBA8-D7B11B319797}" type="datetimeFigureOut">
              <a:rPr lang="es-CO" smtClean="0"/>
              <a:t>26/01/2023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419544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ABB4F2C-9E61-4A41-BBA8-D7B11B319797}" type="datetimeFigureOut">
              <a:rPr lang="es-CO" smtClean="0"/>
              <a:t>26/01/2023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5705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ABB4F2C-9E61-4A41-BBA8-D7B11B319797}" type="datetimeFigureOut">
              <a:rPr lang="es-CO" smtClean="0"/>
              <a:t>26/01/2023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19617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B4F2C-9E61-4A41-BBA8-D7B11B319797}" type="datetimeFigureOut">
              <a:rPr lang="es-CO" smtClean="0"/>
              <a:t>26/01/2023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345209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ABB4F2C-9E61-4A41-BBA8-D7B11B319797}" type="datetimeFigureOut">
              <a:rPr lang="es-CO" smtClean="0"/>
              <a:t>26/01/2023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0192646-79A0-41D0-86C7-A52D10B3C476}" type="slidenum">
              <a:rPr lang="es-CO" smtClean="0"/>
              <a:t>‹Nº›</a:t>
            </a:fld>
            <a:endParaRPr lang="es-CO"/>
          </a:p>
        </p:txBody>
      </p:sp>
    </p:spTree>
    <p:extLst>
      <p:ext uri="{BB962C8B-B14F-4D97-AF65-F5344CB8AC3E}">
        <p14:creationId xmlns:p14="http://schemas.microsoft.com/office/powerpoint/2010/main" val="308910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0192646-79A0-41D0-86C7-A52D10B3C476}" type="slidenum">
              <a:rPr lang="es-CO" smtClean="0"/>
              <a:t>‹Nº›</a:t>
            </a:fld>
            <a:endParaRPr lang="es-CO"/>
          </a:p>
        </p:txBody>
      </p:sp>
      <p:sp>
        <p:nvSpPr>
          <p:cNvPr id="5" name="Date Placeholder 4"/>
          <p:cNvSpPr>
            <a:spLocks noGrp="1"/>
          </p:cNvSpPr>
          <p:nvPr>
            <p:ph type="dt" sz="half" idx="10"/>
          </p:nvPr>
        </p:nvSpPr>
        <p:spPr/>
        <p:txBody>
          <a:bodyPr/>
          <a:lstStyle/>
          <a:p>
            <a:fld id="{1ABB4F2C-9E61-4A41-BBA8-D7B11B319797}" type="datetimeFigureOut">
              <a:rPr lang="es-CO" smtClean="0"/>
              <a:t>26/01/2023</a:t>
            </a:fld>
            <a:endParaRPr lang="es-CO"/>
          </a:p>
        </p:txBody>
      </p:sp>
    </p:spTree>
    <p:extLst>
      <p:ext uri="{BB962C8B-B14F-4D97-AF65-F5344CB8AC3E}">
        <p14:creationId xmlns:p14="http://schemas.microsoft.com/office/powerpoint/2010/main" val="294602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BB4F2C-9E61-4A41-BBA8-D7B11B319797}" type="datetimeFigureOut">
              <a:rPr lang="es-CO" smtClean="0"/>
              <a:t>26/01/2023</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0192646-79A0-41D0-86C7-A52D10B3C476}" type="slidenum">
              <a:rPr lang="es-CO" smtClean="0"/>
              <a:t>‹Nº›</a:t>
            </a:fld>
            <a:endParaRPr lang="es-CO"/>
          </a:p>
        </p:txBody>
      </p:sp>
    </p:spTree>
    <p:extLst>
      <p:ext uri="{BB962C8B-B14F-4D97-AF65-F5344CB8AC3E}">
        <p14:creationId xmlns:p14="http://schemas.microsoft.com/office/powerpoint/2010/main" val="11308860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hyperlink" Target="registro%20fotografico" TargetMode="External"/><Relationship Id="rId4" Type="http://schemas.openxmlformats.org/officeDocument/2006/relationships/hyperlink" Target="LISTADO%20VINCULO.xls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dirty="0"/>
          </a:p>
        </p:txBody>
      </p:sp>
      <p:sp>
        <p:nvSpPr>
          <p:cNvPr id="3" name="Subtítulo 2"/>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7B3165C2-8584-5D42-B594-62B6E8AB59CA}"/>
              </a:ext>
            </a:extLst>
          </p:cNvPr>
          <p:cNvPicPr>
            <a:picLocks noChangeAspect="1"/>
          </p:cNvPicPr>
          <p:nvPr/>
        </p:nvPicPr>
        <p:blipFill rotWithShape="1">
          <a:blip r:embed="rId2"/>
          <a:srcRect t="3676" b="3678"/>
          <a:stretch/>
        </p:blipFill>
        <p:spPr>
          <a:xfrm>
            <a:off x="0" y="-1"/>
            <a:ext cx="12192201" cy="6858001"/>
          </a:xfrm>
          <a:prstGeom prst="rect">
            <a:avLst/>
          </a:prstGeom>
        </p:spPr>
      </p:pic>
      <p:sp>
        <p:nvSpPr>
          <p:cNvPr id="6" name="Título 1">
            <a:extLst>
              <a:ext uri="{FF2B5EF4-FFF2-40B4-BE49-F238E27FC236}">
                <a16:creationId xmlns:a16="http://schemas.microsoft.com/office/drawing/2014/main" id="{C5CEDCFB-8F28-BE45-BFC8-24486ACA7635}"/>
              </a:ext>
            </a:extLst>
          </p:cNvPr>
          <p:cNvSpPr txBox="1">
            <a:spLocks/>
          </p:cNvSpPr>
          <p:nvPr/>
        </p:nvSpPr>
        <p:spPr>
          <a:xfrm>
            <a:off x="1922929" y="1586753"/>
            <a:ext cx="9836144" cy="3254187"/>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CO" sz="8400" b="1" dirty="0"/>
          </a:p>
          <a:p>
            <a:r>
              <a:rPr lang="es-CO" sz="8400" b="1" dirty="0"/>
              <a:t>INFORME DE EJECUCIÓN DE RECURSOS RESOLUCIÓN </a:t>
            </a:r>
            <a:r>
              <a:rPr lang="es-US" sz="8800" b="0" i="0" u="none" strike="noStrike" dirty="0">
                <a:solidFill>
                  <a:srgbClr val="000000"/>
                </a:solidFill>
                <a:effectLst/>
                <a:latin typeface="Trebuchet MS" panose="020B0603020202020204" pitchFamily="34" charset="0"/>
              </a:rPr>
              <a:t>2272 DEL 2021</a:t>
            </a:r>
            <a:r>
              <a:rPr lang="es-CO" sz="8400" b="1" dirty="0"/>
              <a:t> DEL MINISTERIO DE SALUD  </a:t>
            </a:r>
          </a:p>
          <a:p>
            <a:endParaRPr lang="es-CO" sz="8400" b="1" dirty="0"/>
          </a:p>
          <a:p>
            <a:r>
              <a:rPr lang="es-CO" sz="3000" b="1" dirty="0"/>
              <a:t>“El Hospital a su Servicio”</a:t>
            </a:r>
          </a:p>
          <a:p>
            <a:endParaRPr lang="es-CO" sz="4800" b="1" dirty="0"/>
          </a:p>
          <a:p>
            <a:endParaRPr lang="es-CO" sz="6900" b="1" dirty="0"/>
          </a:p>
          <a:p>
            <a:endParaRPr lang="es-CO" sz="4800" b="1" dirty="0"/>
          </a:p>
        </p:txBody>
      </p:sp>
      <p:sp>
        <p:nvSpPr>
          <p:cNvPr id="7" name="Subtítulo 2">
            <a:extLst>
              <a:ext uri="{FF2B5EF4-FFF2-40B4-BE49-F238E27FC236}">
                <a16:creationId xmlns:a16="http://schemas.microsoft.com/office/drawing/2014/main" id="{E4931990-54D8-AA4A-BC02-A97B24932F8F}"/>
              </a:ext>
            </a:extLst>
          </p:cNvPr>
          <p:cNvSpPr txBox="1">
            <a:spLocks/>
          </p:cNvSpPr>
          <p:nvPr/>
        </p:nvSpPr>
        <p:spPr>
          <a:xfrm>
            <a:off x="3077455" y="5047794"/>
            <a:ext cx="7876699" cy="10902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CO" b="1" dirty="0"/>
              <a:t>OVEIDA PARRA NOVOA</a:t>
            </a:r>
          </a:p>
          <a:p>
            <a:pPr>
              <a:lnSpc>
                <a:spcPct val="100000"/>
              </a:lnSpc>
            </a:pPr>
            <a:r>
              <a:rPr lang="es-CO" dirty="0"/>
              <a:t>Gerente</a:t>
            </a:r>
          </a:p>
          <a:p>
            <a:endParaRPr lang="es-CO" sz="2800" dirty="0"/>
          </a:p>
          <a:p>
            <a:endParaRPr lang="es-CO" sz="1000" dirty="0"/>
          </a:p>
          <a:p>
            <a:endParaRPr lang="es-CO" sz="1000" dirty="0"/>
          </a:p>
          <a:p>
            <a:endParaRPr lang="es-CO" sz="1000" dirty="0"/>
          </a:p>
          <a:p>
            <a:endParaRPr lang="es-CO" sz="1000" dirty="0"/>
          </a:p>
        </p:txBody>
      </p:sp>
      <p:pic>
        <p:nvPicPr>
          <p:cNvPr id="8" name="Imagen 7">
            <a:extLst>
              <a:ext uri="{FF2B5EF4-FFF2-40B4-BE49-F238E27FC236}">
                <a16:creationId xmlns:a16="http://schemas.microsoft.com/office/drawing/2014/main" id="{696B338C-CE2B-4E22-BCB8-5B34DBBFE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260" y="7469"/>
            <a:ext cx="1699676" cy="1762559"/>
          </a:xfrm>
          <a:prstGeom prst="rect">
            <a:avLst/>
          </a:prstGeom>
        </p:spPr>
      </p:pic>
      <p:pic>
        <p:nvPicPr>
          <p:cNvPr id="9" name="Imagen 8">
            <a:extLst>
              <a:ext uri="{FF2B5EF4-FFF2-40B4-BE49-F238E27FC236}">
                <a16:creationId xmlns:a16="http://schemas.microsoft.com/office/drawing/2014/main" id="{A33E01FE-C40F-4A76-8AAF-03FDE378E7C6}"/>
              </a:ext>
            </a:extLst>
          </p:cNvPr>
          <p:cNvPicPr>
            <a:picLocks noChangeAspect="1"/>
          </p:cNvPicPr>
          <p:nvPr/>
        </p:nvPicPr>
        <p:blipFill>
          <a:blip r:embed="rId4"/>
          <a:srcRect/>
          <a:stretch>
            <a:fillRect/>
          </a:stretch>
        </p:blipFill>
        <p:spPr bwMode="auto">
          <a:xfrm>
            <a:off x="17064" y="20915"/>
            <a:ext cx="1367983" cy="1185197"/>
          </a:xfrm>
          <a:prstGeom prst="rect">
            <a:avLst/>
          </a:prstGeom>
          <a:noFill/>
          <a:ln w="9525">
            <a:noFill/>
            <a:miter lim="800000"/>
            <a:headEnd/>
            <a:tailEnd/>
          </a:ln>
        </p:spPr>
      </p:pic>
    </p:spTree>
    <p:extLst>
      <p:ext uri="{BB962C8B-B14F-4D97-AF65-F5344CB8AC3E}">
        <p14:creationId xmlns:p14="http://schemas.microsoft.com/office/powerpoint/2010/main" val="1053538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7FC01-2613-41B9-A644-2661FCE12D90}"/>
              </a:ext>
            </a:extLst>
          </p:cNvPr>
          <p:cNvSpPr>
            <a:spLocks noGrp="1"/>
          </p:cNvSpPr>
          <p:nvPr>
            <p:ph type="title"/>
          </p:nvPr>
        </p:nvSpPr>
        <p:spPr>
          <a:xfrm>
            <a:off x="677333" y="609600"/>
            <a:ext cx="10967819" cy="1320800"/>
          </a:xfrm>
        </p:spPr>
        <p:txBody>
          <a:bodyPr/>
          <a:lstStyle/>
          <a:p>
            <a:pPr algn="ctr"/>
            <a:r>
              <a:rPr lang="es-MX" dirty="0"/>
              <a:t>	EQUIPOS Y ELEMENTOS DE FISIOTERAPIA Y SPICOLOGÍA</a:t>
            </a:r>
            <a:endParaRPr lang="es-CO" dirty="0"/>
          </a:p>
        </p:txBody>
      </p:sp>
      <p:pic>
        <p:nvPicPr>
          <p:cNvPr id="5" name="Marcador de contenido 4">
            <a:extLst>
              <a:ext uri="{FF2B5EF4-FFF2-40B4-BE49-F238E27FC236}">
                <a16:creationId xmlns:a16="http://schemas.microsoft.com/office/drawing/2014/main" id="{3E290D9B-186C-4D20-A893-C1E577CDC81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133" y="2101738"/>
            <a:ext cx="2441872" cy="4152821"/>
          </a:xfrm>
        </p:spPr>
      </p:pic>
      <p:pic>
        <p:nvPicPr>
          <p:cNvPr id="7" name="Imagen 6">
            <a:extLst>
              <a:ext uri="{FF2B5EF4-FFF2-40B4-BE49-F238E27FC236}">
                <a16:creationId xmlns:a16="http://schemas.microsoft.com/office/drawing/2014/main" id="{5EF003F4-B758-42D6-994B-25813DB0C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9660" y="2095579"/>
            <a:ext cx="2143528" cy="4151695"/>
          </a:xfrm>
          <a:prstGeom prst="rect">
            <a:avLst/>
          </a:prstGeom>
        </p:spPr>
      </p:pic>
      <p:pic>
        <p:nvPicPr>
          <p:cNvPr id="9" name="Imagen 8">
            <a:extLst>
              <a:ext uri="{FF2B5EF4-FFF2-40B4-BE49-F238E27FC236}">
                <a16:creationId xmlns:a16="http://schemas.microsoft.com/office/drawing/2014/main" id="{2A57B663-C36D-4FEC-9774-50AB371F84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565" y="2095579"/>
            <a:ext cx="3054553" cy="4332940"/>
          </a:xfrm>
          <a:prstGeom prst="rect">
            <a:avLst/>
          </a:prstGeom>
        </p:spPr>
      </p:pic>
      <p:pic>
        <p:nvPicPr>
          <p:cNvPr id="11" name="Imagen 10">
            <a:extLst>
              <a:ext uri="{FF2B5EF4-FFF2-40B4-BE49-F238E27FC236}">
                <a16:creationId xmlns:a16="http://schemas.microsoft.com/office/drawing/2014/main" id="{72CDD058-4911-4CC3-AE23-2F5AE9616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2636" y="2095579"/>
            <a:ext cx="2943232" cy="4332940"/>
          </a:xfrm>
          <a:prstGeom prst="rect">
            <a:avLst/>
          </a:prstGeom>
        </p:spPr>
      </p:pic>
      <p:pic>
        <p:nvPicPr>
          <p:cNvPr id="12" name="Imagen 11">
            <a:extLst>
              <a:ext uri="{FF2B5EF4-FFF2-40B4-BE49-F238E27FC236}">
                <a16:creationId xmlns:a16="http://schemas.microsoft.com/office/drawing/2014/main" id="{48990F0A-E167-4F6F-A5D8-A0E80563BEEA}"/>
              </a:ext>
            </a:extLst>
          </p:cNvPr>
          <p:cNvPicPr>
            <a:picLocks noChangeAspect="1"/>
          </p:cNvPicPr>
          <p:nvPr/>
        </p:nvPicPr>
        <p:blipFill>
          <a:blip r:embed="rId6"/>
          <a:srcRect/>
          <a:stretch>
            <a:fillRect/>
          </a:stretch>
        </p:blipFill>
        <p:spPr bwMode="auto">
          <a:xfrm>
            <a:off x="266133" y="84803"/>
            <a:ext cx="1031807" cy="1185197"/>
          </a:xfrm>
          <a:prstGeom prst="rect">
            <a:avLst/>
          </a:prstGeom>
          <a:noFill/>
          <a:ln w="9525">
            <a:noFill/>
            <a:miter lim="800000"/>
            <a:headEnd/>
            <a:tailEnd/>
          </a:ln>
        </p:spPr>
      </p:pic>
      <p:pic>
        <p:nvPicPr>
          <p:cNvPr id="13" name="Imagen 12">
            <a:extLst>
              <a:ext uri="{FF2B5EF4-FFF2-40B4-BE49-F238E27FC236}">
                <a16:creationId xmlns:a16="http://schemas.microsoft.com/office/drawing/2014/main" id="{A89A9351-6087-47B0-A0F1-EB22ED5B63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57804" y="20916"/>
            <a:ext cx="1134196" cy="947994"/>
          </a:xfrm>
          <a:prstGeom prst="rect">
            <a:avLst/>
          </a:prstGeom>
        </p:spPr>
      </p:pic>
    </p:spTree>
    <p:extLst>
      <p:ext uri="{BB962C8B-B14F-4D97-AF65-F5344CB8AC3E}">
        <p14:creationId xmlns:p14="http://schemas.microsoft.com/office/powerpoint/2010/main" val="105149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699" r="19699"/>
          <a:stretch>
            <a:fillRect/>
          </a:stretch>
        </p:blipFill>
        <p:spPr/>
      </p:pic>
      <p:sp>
        <p:nvSpPr>
          <p:cNvPr id="4" name="Subtitle 2">
            <a:extLst>
              <a:ext uri="{FF2B5EF4-FFF2-40B4-BE49-F238E27FC236}">
                <a16:creationId xmlns:a16="http://schemas.microsoft.com/office/drawing/2014/main" id="{C1FAD7B9-1F51-40C5-B1F5-CA95B7B63B23}"/>
              </a:ext>
            </a:extLst>
          </p:cNvPr>
          <p:cNvSpPr txBox="1">
            <a:spLocks/>
          </p:cNvSpPr>
          <p:nvPr/>
        </p:nvSpPr>
        <p:spPr>
          <a:xfrm>
            <a:off x="6619999" y="4768666"/>
            <a:ext cx="4442791" cy="161736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2000"/>
              </a:lnSpc>
            </a:pPr>
            <a:r>
              <a:rPr lang="es-CO" sz="1800" dirty="0">
                <a:solidFill>
                  <a:schemeClr val="tx1"/>
                </a:solidFill>
              </a:rPr>
              <a:t>Somos un hospital departamental que brinda servicios de salud integrales, de calidad, con enfoque diferencial y calidez humana, aportando a los procesos formativos y comprometidos con el bienestar del usuario y su familia.</a:t>
            </a:r>
          </a:p>
          <a:p>
            <a:pPr algn="just">
              <a:lnSpc>
                <a:spcPts val="2000"/>
              </a:lnSpc>
            </a:pPr>
            <a:endParaRPr lang="en-US" sz="1050" dirty="0">
              <a:solidFill>
                <a:schemeClr val="tx1"/>
              </a:solidFill>
              <a:latin typeface="Source Sans Pro Light" panose="020B0403030403020204" pitchFamily="34" charset="0"/>
              <a:ea typeface="Source Sans Pro Light" panose="020B0403030403020204" pitchFamily="34" charset="0"/>
              <a:cs typeface="Lato Light" panose="020F0502020204030203" pitchFamily="34" charset="0"/>
            </a:endParaRPr>
          </a:p>
        </p:txBody>
      </p:sp>
      <p:sp>
        <p:nvSpPr>
          <p:cNvPr id="5" name="TextBox 4">
            <a:extLst>
              <a:ext uri="{FF2B5EF4-FFF2-40B4-BE49-F238E27FC236}">
                <a16:creationId xmlns:a16="http://schemas.microsoft.com/office/drawing/2014/main" id="{7D924B25-C6FC-4D84-99FC-7D519743FD7B}"/>
              </a:ext>
            </a:extLst>
          </p:cNvPr>
          <p:cNvSpPr txBox="1"/>
          <p:nvPr/>
        </p:nvSpPr>
        <p:spPr>
          <a:xfrm>
            <a:off x="6715377" y="3796844"/>
            <a:ext cx="1284968" cy="569387"/>
          </a:xfrm>
          <a:prstGeom prst="rect">
            <a:avLst/>
          </a:prstGeom>
          <a:noFill/>
        </p:spPr>
        <p:txBody>
          <a:bodyPr wrap="none" lIns="45720" tIns="22860" rIns="45720" bIns="22860" rtlCol="0">
            <a:spAutoFit/>
          </a:bodyPr>
          <a:lstStyle/>
          <a:p>
            <a:pPr algn="ctr"/>
            <a:r>
              <a:rPr lang="en-US" sz="3400" b="1" spc="150" dirty="0">
                <a:latin typeface="Open Sans" panose="020B0606030504020204" pitchFamily="34" charset="0"/>
                <a:ea typeface="Open Sans" panose="020B0606030504020204" pitchFamily="34" charset="0"/>
                <a:cs typeface="Open Sans" panose="020B0606030504020204" pitchFamily="34" charset="0"/>
              </a:rPr>
              <a:t>Misión</a:t>
            </a:r>
          </a:p>
        </p:txBody>
      </p:sp>
      <p:cxnSp>
        <p:nvCxnSpPr>
          <p:cNvPr id="6" name="Straight Connector 5">
            <a:extLst>
              <a:ext uri="{FF2B5EF4-FFF2-40B4-BE49-F238E27FC236}">
                <a16:creationId xmlns:a16="http://schemas.microsoft.com/office/drawing/2014/main" id="{E171BE5B-8272-4805-BE97-78F1DF1E9044}"/>
              </a:ext>
            </a:extLst>
          </p:cNvPr>
          <p:cNvCxnSpPr/>
          <p:nvPr/>
        </p:nvCxnSpPr>
        <p:spPr>
          <a:xfrm>
            <a:off x="6689223" y="4500376"/>
            <a:ext cx="3005438" cy="0"/>
          </a:xfrm>
          <a:prstGeom prst="line">
            <a:avLst/>
          </a:prstGeom>
          <a:ln w="4572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7772" y="0"/>
            <a:ext cx="1374228" cy="1425070"/>
          </a:xfrm>
          <a:prstGeom prst="rect">
            <a:avLst/>
          </a:prstGeom>
        </p:spPr>
      </p:pic>
      <p:pic>
        <p:nvPicPr>
          <p:cNvPr id="8" name="Imagen 7">
            <a:extLst>
              <a:ext uri="{FF2B5EF4-FFF2-40B4-BE49-F238E27FC236}">
                <a16:creationId xmlns:a16="http://schemas.microsoft.com/office/drawing/2014/main" id="{0F9E6285-E6CE-462B-84C4-2DCE406681B9}"/>
              </a:ext>
            </a:extLst>
          </p:cNvPr>
          <p:cNvPicPr>
            <a:picLocks noChangeAspect="1"/>
          </p:cNvPicPr>
          <p:nvPr/>
        </p:nvPicPr>
        <p:blipFill>
          <a:blip r:embed="rId4"/>
          <a:srcRect/>
          <a:stretch>
            <a:fillRect/>
          </a:stretch>
        </p:blipFill>
        <p:spPr bwMode="auto">
          <a:xfrm>
            <a:off x="17064" y="20915"/>
            <a:ext cx="1367983" cy="1185197"/>
          </a:xfrm>
          <a:prstGeom prst="rect">
            <a:avLst/>
          </a:prstGeom>
          <a:noFill/>
          <a:ln w="9525">
            <a:noFill/>
            <a:miter lim="800000"/>
            <a:headEnd/>
            <a:tailEnd/>
          </a:ln>
        </p:spPr>
      </p:pic>
    </p:spTree>
    <p:extLst>
      <p:ext uri="{BB962C8B-B14F-4D97-AF65-F5344CB8AC3E}">
        <p14:creationId xmlns:p14="http://schemas.microsoft.com/office/powerpoint/2010/main" val="3945354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764475" y="2326554"/>
            <a:ext cx="4442791" cy="2829633"/>
            <a:chOff x="387104" y="3740654"/>
            <a:chExt cx="4442791" cy="2829633"/>
          </a:xfrm>
        </p:grpSpPr>
        <p:sp>
          <p:nvSpPr>
            <p:cNvPr id="8" name="TextBox 7">
              <a:extLst>
                <a:ext uri="{FF2B5EF4-FFF2-40B4-BE49-F238E27FC236}">
                  <a16:creationId xmlns:a16="http://schemas.microsoft.com/office/drawing/2014/main" id="{37A37A71-03B5-4D41-AEDF-7499275C7DAB}"/>
                </a:ext>
              </a:extLst>
            </p:cNvPr>
            <p:cNvSpPr txBox="1"/>
            <p:nvPr/>
          </p:nvSpPr>
          <p:spPr>
            <a:xfrm>
              <a:off x="408619" y="3740654"/>
              <a:ext cx="1172757" cy="569387"/>
            </a:xfrm>
            <a:prstGeom prst="rect">
              <a:avLst/>
            </a:prstGeom>
            <a:noFill/>
          </p:spPr>
          <p:txBody>
            <a:bodyPr wrap="none" lIns="45720" tIns="22860" rIns="45720" bIns="22860" rtlCol="0">
              <a:spAutoFit/>
            </a:bodyPr>
            <a:lstStyle/>
            <a:p>
              <a:pPr algn="ctr"/>
              <a:r>
                <a:rPr lang="en-US" sz="3400" b="1" spc="150" dirty="0" err="1">
                  <a:latin typeface="Open Sans" panose="020B0606030504020204" pitchFamily="34" charset="0"/>
                  <a:ea typeface="Open Sans" panose="020B0606030504020204" pitchFamily="34" charset="0"/>
                  <a:cs typeface="Open Sans" panose="020B0606030504020204" pitchFamily="34" charset="0"/>
                </a:rPr>
                <a:t>Visión</a:t>
              </a:r>
              <a:endParaRPr lang="en-US" sz="3400" b="1" spc="15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3543669C-C280-46E7-B3D4-A64D1046CCBD}"/>
                </a:ext>
              </a:extLst>
            </p:cNvPr>
            <p:cNvCxnSpPr/>
            <p:nvPr/>
          </p:nvCxnSpPr>
          <p:spPr>
            <a:xfrm>
              <a:off x="459674" y="4415159"/>
              <a:ext cx="3128184" cy="0"/>
            </a:xfrm>
            <a:prstGeom prst="line">
              <a:avLst/>
            </a:prstGeom>
            <a:ln w="4572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38908E6-C5F5-42AE-9E90-8F24D9E53579}"/>
                </a:ext>
              </a:extLst>
            </p:cNvPr>
            <p:cNvSpPr txBox="1">
              <a:spLocks/>
            </p:cNvSpPr>
            <p:nvPr/>
          </p:nvSpPr>
          <p:spPr>
            <a:xfrm>
              <a:off x="387104" y="4625396"/>
              <a:ext cx="4442791" cy="194489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2050"/>
                </a:lnSpc>
              </a:pPr>
              <a:r>
                <a:rPr lang="es-CO" sz="1800" dirty="0">
                  <a:solidFill>
                    <a:schemeClr val="tx1"/>
                  </a:solidFill>
                </a:rPr>
                <a:t>En el 2031 seremos un hospital referente en la región, acreditado, competitivo, con sostenibilidad financiera y cultura organizacional, enfocado en brindar servicios de salud especializados y amigables con el medio ambiente.</a:t>
              </a:r>
            </a:p>
            <a:p>
              <a:pPr algn="just">
                <a:lnSpc>
                  <a:spcPts val="2050"/>
                </a:lnSpc>
              </a:pPr>
              <a:r>
                <a:rPr lang="en-US" sz="13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grpSp>
      <p:sp>
        <p:nvSpPr>
          <p:cNvPr id="16" name="Shape 2733">
            <a:extLst>
              <a:ext uri="{FF2B5EF4-FFF2-40B4-BE49-F238E27FC236}">
                <a16:creationId xmlns:a16="http://schemas.microsoft.com/office/drawing/2014/main" id="{449A03AF-5B31-41D4-A7EC-F2CDFFFF7E19}"/>
              </a:ext>
            </a:extLst>
          </p:cNvPr>
          <p:cNvSpPr/>
          <p:nvPr/>
        </p:nvSpPr>
        <p:spPr>
          <a:xfrm>
            <a:off x="1321333" y="3530929"/>
            <a:ext cx="129048" cy="354879"/>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23" name="Shape 2816">
            <a:extLst>
              <a:ext uri="{FF2B5EF4-FFF2-40B4-BE49-F238E27FC236}">
                <a16:creationId xmlns:a16="http://schemas.microsoft.com/office/drawing/2014/main" id="{EE7B1C47-D3D9-44CC-868F-84D2E53913CF}"/>
              </a:ext>
            </a:extLst>
          </p:cNvPr>
          <p:cNvSpPr/>
          <p:nvPr/>
        </p:nvSpPr>
        <p:spPr>
          <a:xfrm>
            <a:off x="1209195" y="5244518"/>
            <a:ext cx="353324" cy="353324"/>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grpSp>
        <p:nvGrpSpPr>
          <p:cNvPr id="13" name="Grupo 12"/>
          <p:cNvGrpSpPr/>
          <p:nvPr/>
        </p:nvGrpSpPr>
        <p:grpSpPr>
          <a:xfrm>
            <a:off x="958411" y="5195867"/>
            <a:ext cx="4054917" cy="688691"/>
            <a:chOff x="805420" y="4555827"/>
            <a:chExt cx="4054917" cy="688691"/>
          </a:xfrm>
        </p:grpSpPr>
        <p:sp>
          <p:nvSpPr>
            <p:cNvPr id="22" name="Freeform 493"/>
            <p:cNvSpPr>
              <a:spLocks noEditPoints="1"/>
            </p:cNvSpPr>
            <p:nvPr/>
          </p:nvSpPr>
          <p:spPr bwMode="auto">
            <a:xfrm>
              <a:off x="805420" y="4555827"/>
              <a:ext cx="688691" cy="68869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24" name="Freeform 83"/>
            <p:cNvSpPr>
              <a:spLocks noEditPoints="1"/>
            </p:cNvSpPr>
            <p:nvPr/>
          </p:nvSpPr>
          <p:spPr bwMode="auto">
            <a:xfrm>
              <a:off x="1908412" y="4648717"/>
              <a:ext cx="726243" cy="595801"/>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25" name="Freeform 101"/>
            <p:cNvSpPr>
              <a:spLocks noEditPoints="1"/>
            </p:cNvSpPr>
            <p:nvPr/>
          </p:nvSpPr>
          <p:spPr bwMode="auto">
            <a:xfrm>
              <a:off x="3043795" y="4555827"/>
              <a:ext cx="664737" cy="664737"/>
            </a:xfrm>
            <a:custGeom>
              <a:avLst/>
              <a:gdLst>
                <a:gd name="T0" fmla="*/ 168 w 176"/>
                <a:gd name="T1" fmla="*/ 4 h 176"/>
                <a:gd name="T2" fmla="*/ 8 w 176"/>
                <a:gd name="T3" fmla="*/ 4 h 176"/>
                <a:gd name="T4" fmla="*/ 0 w 176"/>
                <a:gd name="T5" fmla="*/ 20 h 176"/>
                <a:gd name="T6" fmla="*/ 8 w 176"/>
                <a:gd name="T7" fmla="*/ 172 h 176"/>
                <a:gd name="T8" fmla="*/ 168 w 176"/>
                <a:gd name="T9" fmla="*/ 172 h 176"/>
                <a:gd name="T10" fmla="*/ 176 w 176"/>
                <a:gd name="T11" fmla="*/ 20 h 176"/>
                <a:gd name="T12" fmla="*/ 80 w 176"/>
                <a:gd name="T13" fmla="*/ 168 h 176"/>
                <a:gd name="T14" fmla="*/ 96 w 176"/>
                <a:gd name="T15" fmla="*/ 168 h 176"/>
                <a:gd name="T16" fmla="*/ 104 w 176"/>
                <a:gd name="T17" fmla="*/ 124 h 176"/>
                <a:gd name="T18" fmla="*/ 72 w 176"/>
                <a:gd name="T19" fmla="*/ 124 h 176"/>
                <a:gd name="T20" fmla="*/ 16 w 176"/>
                <a:gd name="T21" fmla="*/ 24 h 176"/>
                <a:gd name="T22" fmla="*/ 160 w 176"/>
                <a:gd name="T23" fmla="*/ 16 h 176"/>
                <a:gd name="T24" fmla="*/ 160 w 176"/>
                <a:gd name="T25" fmla="*/ 8 h 176"/>
                <a:gd name="T26" fmla="*/ 140 w 176"/>
                <a:gd name="T27" fmla="*/ 72 h 176"/>
                <a:gd name="T28" fmla="*/ 140 w 176"/>
                <a:gd name="T29" fmla="*/ 40 h 176"/>
                <a:gd name="T30" fmla="*/ 112 w 176"/>
                <a:gd name="T31" fmla="*/ 68 h 176"/>
                <a:gd name="T32" fmla="*/ 136 w 176"/>
                <a:gd name="T33" fmla="*/ 48 h 176"/>
                <a:gd name="T34" fmla="*/ 120 w 176"/>
                <a:gd name="T35" fmla="*/ 48 h 176"/>
                <a:gd name="T36" fmla="*/ 64 w 176"/>
                <a:gd name="T37" fmla="*/ 68 h 176"/>
                <a:gd name="T38" fmla="*/ 36 w 176"/>
                <a:gd name="T39" fmla="*/ 40 h 176"/>
                <a:gd name="T40" fmla="*/ 36 w 176"/>
                <a:gd name="T41" fmla="*/ 72 h 176"/>
                <a:gd name="T42" fmla="*/ 56 w 176"/>
                <a:gd name="T43" fmla="*/ 64 h 176"/>
                <a:gd name="T44" fmla="*/ 36 w 176"/>
                <a:gd name="T45" fmla="*/ 112 h 176"/>
                <a:gd name="T46" fmla="*/ 64 w 176"/>
                <a:gd name="T47" fmla="*/ 84 h 176"/>
                <a:gd name="T48" fmla="*/ 32 w 176"/>
                <a:gd name="T49" fmla="*/ 84 h 176"/>
                <a:gd name="T50" fmla="*/ 40 w 176"/>
                <a:gd name="T51" fmla="*/ 88 h 176"/>
                <a:gd name="T52" fmla="*/ 40 w 176"/>
                <a:gd name="T53" fmla="*/ 104 h 176"/>
                <a:gd name="T54" fmla="*/ 140 w 176"/>
                <a:gd name="T55" fmla="*/ 112 h 176"/>
                <a:gd name="T56" fmla="*/ 140 w 176"/>
                <a:gd name="T57" fmla="*/ 80 h 176"/>
                <a:gd name="T58" fmla="*/ 112 w 176"/>
                <a:gd name="T59" fmla="*/ 108 h 176"/>
                <a:gd name="T60" fmla="*/ 136 w 176"/>
                <a:gd name="T61" fmla="*/ 88 h 176"/>
                <a:gd name="T62" fmla="*/ 120 w 176"/>
                <a:gd name="T63" fmla="*/ 88 h 176"/>
                <a:gd name="T64" fmla="*/ 64 w 176"/>
                <a:gd name="T65" fmla="*/ 148 h 176"/>
                <a:gd name="T66" fmla="*/ 36 w 176"/>
                <a:gd name="T67" fmla="*/ 120 h 176"/>
                <a:gd name="T68" fmla="*/ 36 w 176"/>
                <a:gd name="T69" fmla="*/ 152 h 176"/>
                <a:gd name="T70" fmla="*/ 56 w 176"/>
                <a:gd name="T71" fmla="*/ 144 h 176"/>
                <a:gd name="T72" fmla="*/ 76 w 176"/>
                <a:gd name="T73" fmla="*/ 72 h 176"/>
                <a:gd name="T74" fmla="*/ 104 w 176"/>
                <a:gd name="T75" fmla="*/ 44 h 176"/>
                <a:gd name="T76" fmla="*/ 72 w 176"/>
                <a:gd name="T77" fmla="*/ 44 h 176"/>
                <a:gd name="T78" fmla="*/ 80 w 176"/>
                <a:gd name="T79" fmla="*/ 48 h 176"/>
                <a:gd name="T80" fmla="*/ 80 w 176"/>
                <a:gd name="T81" fmla="*/ 64 h 176"/>
                <a:gd name="T82" fmla="*/ 140 w 176"/>
                <a:gd name="T83" fmla="*/ 152 h 176"/>
                <a:gd name="T84" fmla="*/ 140 w 176"/>
                <a:gd name="T85" fmla="*/ 120 h 176"/>
                <a:gd name="T86" fmla="*/ 112 w 176"/>
                <a:gd name="T87" fmla="*/ 148 h 176"/>
                <a:gd name="T88" fmla="*/ 136 w 176"/>
                <a:gd name="T89" fmla="*/ 128 h 176"/>
                <a:gd name="T90" fmla="*/ 120 w 176"/>
                <a:gd name="T91" fmla="*/ 128 h 176"/>
                <a:gd name="T92" fmla="*/ 104 w 176"/>
                <a:gd name="T93" fmla="*/ 108 h 176"/>
                <a:gd name="T94" fmla="*/ 76 w 176"/>
                <a:gd name="T95" fmla="*/ 80 h 176"/>
                <a:gd name="T96" fmla="*/ 76 w 176"/>
                <a:gd name="T97" fmla="*/ 112 h 176"/>
                <a:gd name="T98" fmla="*/ 96 w 176"/>
                <a:gd name="T99"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72" y="16"/>
                  </a:moveTo>
                  <a:cubicBezTo>
                    <a:pt x="168" y="16"/>
                    <a:pt x="168" y="16"/>
                    <a:pt x="168" y="16"/>
                  </a:cubicBezTo>
                  <a:cubicBezTo>
                    <a:pt x="168" y="4"/>
                    <a:pt x="168" y="4"/>
                    <a:pt x="168" y="4"/>
                  </a:cubicBezTo>
                  <a:cubicBezTo>
                    <a:pt x="168" y="2"/>
                    <a:pt x="166" y="0"/>
                    <a:pt x="164" y="0"/>
                  </a:cubicBezTo>
                  <a:cubicBezTo>
                    <a:pt x="12" y="0"/>
                    <a:pt x="12" y="0"/>
                    <a:pt x="12" y="0"/>
                  </a:cubicBezTo>
                  <a:cubicBezTo>
                    <a:pt x="10" y="0"/>
                    <a:pt x="8" y="2"/>
                    <a:pt x="8" y="4"/>
                  </a:cubicBezTo>
                  <a:cubicBezTo>
                    <a:pt x="8" y="16"/>
                    <a:pt x="8" y="16"/>
                    <a:pt x="8" y="16"/>
                  </a:cubicBezTo>
                  <a:cubicBezTo>
                    <a:pt x="4" y="16"/>
                    <a:pt x="4" y="16"/>
                    <a:pt x="4" y="16"/>
                  </a:cubicBezTo>
                  <a:cubicBezTo>
                    <a:pt x="2" y="16"/>
                    <a:pt x="0" y="18"/>
                    <a:pt x="0" y="20"/>
                  </a:cubicBezTo>
                  <a:cubicBezTo>
                    <a:pt x="0" y="22"/>
                    <a:pt x="2" y="24"/>
                    <a:pt x="4" y="24"/>
                  </a:cubicBezTo>
                  <a:cubicBezTo>
                    <a:pt x="8" y="24"/>
                    <a:pt x="8" y="24"/>
                    <a:pt x="8" y="24"/>
                  </a:cubicBezTo>
                  <a:cubicBezTo>
                    <a:pt x="8" y="172"/>
                    <a:pt x="8" y="172"/>
                    <a:pt x="8" y="172"/>
                  </a:cubicBezTo>
                  <a:cubicBezTo>
                    <a:pt x="8" y="174"/>
                    <a:pt x="10" y="176"/>
                    <a:pt x="12" y="176"/>
                  </a:cubicBezTo>
                  <a:cubicBezTo>
                    <a:pt x="164" y="176"/>
                    <a:pt x="164" y="176"/>
                    <a:pt x="164" y="176"/>
                  </a:cubicBezTo>
                  <a:cubicBezTo>
                    <a:pt x="166" y="176"/>
                    <a:pt x="168" y="174"/>
                    <a:pt x="168" y="172"/>
                  </a:cubicBezTo>
                  <a:cubicBezTo>
                    <a:pt x="168" y="24"/>
                    <a:pt x="168" y="24"/>
                    <a:pt x="168" y="24"/>
                  </a:cubicBezTo>
                  <a:cubicBezTo>
                    <a:pt x="172" y="24"/>
                    <a:pt x="172" y="24"/>
                    <a:pt x="172" y="24"/>
                  </a:cubicBezTo>
                  <a:cubicBezTo>
                    <a:pt x="174" y="24"/>
                    <a:pt x="176" y="22"/>
                    <a:pt x="176" y="20"/>
                  </a:cubicBezTo>
                  <a:cubicBezTo>
                    <a:pt x="176" y="18"/>
                    <a:pt x="174" y="16"/>
                    <a:pt x="172" y="16"/>
                  </a:cubicBezTo>
                  <a:moveTo>
                    <a:pt x="96" y="168"/>
                  </a:moveTo>
                  <a:cubicBezTo>
                    <a:pt x="80" y="168"/>
                    <a:pt x="80" y="168"/>
                    <a:pt x="80" y="168"/>
                  </a:cubicBezTo>
                  <a:cubicBezTo>
                    <a:pt x="80" y="128"/>
                    <a:pt x="80" y="128"/>
                    <a:pt x="80" y="128"/>
                  </a:cubicBezTo>
                  <a:cubicBezTo>
                    <a:pt x="96" y="128"/>
                    <a:pt x="96" y="128"/>
                    <a:pt x="96" y="128"/>
                  </a:cubicBezTo>
                  <a:lnTo>
                    <a:pt x="96" y="168"/>
                  </a:lnTo>
                  <a:close/>
                  <a:moveTo>
                    <a:pt x="160" y="168"/>
                  </a:moveTo>
                  <a:cubicBezTo>
                    <a:pt x="104" y="168"/>
                    <a:pt x="104" y="168"/>
                    <a:pt x="104" y="168"/>
                  </a:cubicBezTo>
                  <a:cubicBezTo>
                    <a:pt x="104" y="124"/>
                    <a:pt x="104" y="124"/>
                    <a:pt x="104" y="124"/>
                  </a:cubicBezTo>
                  <a:cubicBezTo>
                    <a:pt x="104" y="122"/>
                    <a:pt x="102" y="120"/>
                    <a:pt x="100" y="120"/>
                  </a:cubicBezTo>
                  <a:cubicBezTo>
                    <a:pt x="76" y="120"/>
                    <a:pt x="76" y="120"/>
                    <a:pt x="76" y="120"/>
                  </a:cubicBezTo>
                  <a:cubicBezTo>
                    <a:pt x="74" y="120"/>
                    <a:pt x="72" y="122"/>
                    <a:pt x="72" y="124"/>
                  </a:cubicBezTo>
                  <a:cubicBezTo>
                    <a:pt x="72" y="168"/>
                    <a:pt x="72" y="168"/>
                    <a:pt x="72" y="168"/>
                  </a:cubicBezTo>
                  <a:cubicBezTo>
                    <a:pt x="16" y="168"/>
                    <a:pt x="16" y="168"/>
                    <a:pt x="16" y="168"/>
                  </a:cubicBezTo>
                  <a:cubicBezTo>
                    <a:pt x="16" y="24"/>
                    <a:pt x="16" y="24"/>
                    <a:pt x="16" y="24"/>
                  </a:cubicBezTo>
                  <a:cubicBezTo>
                    <a:pt x="160" y="24"/>
                    <a:pt x="160" y="24"/>
                    <a:pt x="160" y="24"/>
                  </a:cubicBezTo>
                  <a:lnTo>
                    <a:pt x="160" y="168"/>
                  </a:lnTo>
                  <a:close/>
                  <a:moveTo>
                    <a:pt x="160" y="16"/>
                  </a:moveTo>
                  <a:cubicBezTo>
                    <a:pt x="16" y="16"/>
                    <a:pt x="16" y="16"/>
                    <a:pt x="16" y="16"/>
                  </a:cubicBezTo>
                  <a:cubicBezTo>
                    <a:pt x="16" y="8"/>
                    <a:pt x="16" y="8"/>
                    <a:pt x="16" y="8"/>
                  </a:cubicBezTo>
                  <a:cubicBezTo>
                    <a:pt x="160" y="8"/>
                    <a:pt x="160" y="8"/>
                    <a:pt x="160" y="8"/>
                  </a:cubicBezTo>
                  <a:lnTo>
                    <a:pt x="160" y="16"/>
                  </a:lnTo>
                  <a:close/>
                  <a:moveTo>
                    <a:pt x="116" y="72"/>
                  </a:moveTo>
                  <a:cubicBezTo>
                    <a:pt x="140" y="72"/>
                    <a:pt x="140" y="72"/>
                    <a:pt x="140" y="72"/>
                  </a:cubicBezTo>
                  <a:cubicBezTo>
                    <a:pt x="142" y="72"/>
                    <a:pt x="144" y="70"/>
                    <a:pt x="144" y="68"/>
                  </a:cubicBezTo>
                  <a:cubicBezTo>
                    <a:pt x="144" y="44"/>
                    <a:pt x="144" y="44"/>
                    <a:pt x="144" y="44"/>
                  </a:cubicBezTo>
                  <a:cubicBezTo>
                    <a:pt x="144" y="42"/>
                    <a:pt x="142" y="40"/>
                    <a:pt x="140" y="40"/>
                  </a:cubicBezTo>
                  <a:cubicBezTo>
                    <a:pt x="116" y="40"/>
                    <a:pt x="116" y="40"/>
                    <a:pt x="116" y="40"/>
                  </a:cubicBezTo>
                  <a:cubicBezTo>
                    <a:pt x="114" y="40"/>
                    <a:pt x="112" y="42"/>
                    <a:pt x="112" y="44"/>
                  </a:cubicBezTo>
                  <a:cubicBezTo>
                    <a:pt x="112" y="68"/>
                    <a:pt x="112" y="68"/>
                    <a:pt x="112" y="68"/>
                  </a:cubicBezTo>
                  <a:cubicBezTo>
                    <a:pt x="112" y="70"/>
                    <a:pt x="114" y="72"/>
                    <a:pt x="116" y="72"/>
                  </a:cubicBezTo>
                  <a:moveTo>
                    <a:pt x="120" y="48"/>
                  </a:moveTo>
                  <a:cubicBezTo>
                    <a:pt x="136" y="48"/>
                    <a:pt x="136" y="48"/>
                    <a:pt x="136" y="48"/>
                  </a:cubicBezTo>
                  <a:cubicBezTo>
                    <a:pt x="136" y="64"/>
                    <a:pt x="136" y="64"/>
                    <a:pt x="136" y="64"/>
                  </a:cubicBezTo>
                  <a:cubicBezTo>
                    <a:pt x="120" y="64"/>
                    <a:pt x="120" y="64"/>
                    <a:pt x="120" y="64"/>
                  </a:cubicBezTo>
                  <a:lnTo>
                    <a:pt x="120" y="48"/>
                  </a:lnTo>
                  <a:close/>
                  <a:moveTo>
                    <a:pt x="36" y="72"/>
                  </a:moveTo>
                  <a:cubicBezTo>
                    <a:pt x="60" y="72"/>
                    <a:pt x="60" y="72"/>
                    <a:pt x="60" y="72"/>
                  </a:cubicBezTo>
                  <a:cubicBezTo>
                    <a:pt x="62" y="72"/>
                    <a:pt x="64" y="70"/>
                    <a:pt x="64" y="68"/>
                  </a:cubicBezTo>
                  <a:cubicBezTo>
                    <a:pt x="64" y="44"/>
                    <a:pt x="64" y="44"/>
                    <a:pt x="64" y="44"/>
                  </a:cubicBezTo>
                  <a:cubicBezTo>
                    <a:pt x="64" y="42"/>
                    <a:pt x="62" y="40"/>
                    <a:pt x="60" y="40"/>
                  </a:cubicBezTo>
                  <a:cubicBezTo>
                    <a:pt x="36" y="40"/>
                    <a:pt x="36" y="40"/>
                    <a:pt x="36" y="40"/>
                  </a:cubicBezTo>
                  <a:cubicBezTo>
                    <a:pt x="34" y="40"/>
                    <a:pt x="32" y="42"/>
                    <a:pt x="32" y="44"/>
                  </a:cubicBezTo>
                  <a:cubicBezTo>
                    <a:pt x="32" y="68"/>
                    <a:pt x="32" y="68"/>
                    <a:pt x="32" y="68"/>
                  </a:cubicBezTo>
                  <a:cubicBezTo>
                    <a:pt x="32" y="70"/>
                    <a:pt x="34" y="72"/>
                    <a:pt x="36" y="72"/>
                  </a:cubicBezTo>
                  <a:moveTo>
                    <a:pt x="40" y="48"/>
                  </a:moveTo>
                  <a:cubicBezTo>
                    <a:pt x="56" y="48"/>
                    <a:pt x="56" y="48"/>
                    <a:pt x="56" y="48"/>
                  </a:cubicBezTo>
                  <a:cubicBezTo>
                    <a:pt x="56" y="64"/>
                    <a:pt x="56" y="64"/>
                    <a:pt x="56" y="64"/>
                  </a:cubicBezTo>
                  <a:cubicBezTo>
                    <a:pt x="40" y="64"/>
                    <a:pt x="40" y="64"/>
                    <a:pt x="40" y="64"/>
                  </a:cubicBezTo>
                  <a:lnTo>
                    <a:pt x="40" y="48"/>
                  </a:lnTo>
                  <a:close/>
                  <a:moveTo>
                    <a:pt x="36" y="112"/>
                  </a:moveTo>
                  <a:cubicBezTo>
                    <a:pt x="60" y="112"/>
                    <a:pt x="60" y="112"/>
                    <a:pt x="60" y="112"/>
                  </a:cubicBezTo>
                  <a:cubicBezTo>
                    <a:pt x="62" y="112"/>
                    <a:pt x="64" y="110"/>
                    <a:pt x="64" y="108"/>
                  </a:cubicBezTo>
                  <a:cubicBezTo>
                    <a:pt x="64" y="84"/>
                    <a:pt x="64" y="84"/>
                    <a:pt x="64" y="84"/>
                  </a:cubicBezTo>
                  <a:cubicBezTo>
                    <a:pt x="64" y="82"/>
                    <a:pt x="62" y="80"/>
                    <a:pt x="60" y="80"/>
                  </a:cubicBezTo>
                  <a:cubicBezTo>
                    <a:pt x="36" y="80"/>
                    <a:pt x="36" y="80"/>
                    <a:pt x="36" y="80"/>
                  </a:cubicBezTo>
                  <a:cubicBezTo>
                    <a:pt x="34" y="80"/>
                    <a:pt x="32" y="82"/>
                    <a:pt x="32" y="84"/>
                  </a:cubicBezTo>
                  <a:cubicBezTo>
                    <a:pt x="32" y="108"/>
                    <a:pt x="32" y="108"/>
                    <a:pt x="32" y="108"/>
                  </a:cubicBezTo>
                  <a:cubicBezTo>
                    <a:pt x="32" y="110"/>
                    <a:pt x="34" y="112"/>
                    <a:pt x="36" y="112"/>
                  </a:cubicBezTo>
                  <a:moveTo>
                    <a:pt x="40" y="88"/>
                  </a:moveTo>
                  <a:cubicBezTo>
                    <a:pt x="56" y="88"/>
                    <a:pt x="56" y="88"/>
                    <a:pt x="56" y="88"/>
                  </a:cubicBezTo>
                  <a:cubicBezTo>
                    <a:pt x="56" y="104"/>
                    <a:pt x="56" y="104"/>
                    <a:pt x="56" y="104"/>
                  </a:cubicBezTo>
                  <a:cubicBezTo>
                    <a:pt x="40" y="104"/>
                    <a:pt x="40" y="104"/>
                    <a:pt x="40" y="104"/>
                  </a:cubicBezTo>
                  <a:lnTo>
                    <a:pt x="40" y="88"/>
                  </a:lnTo>
                  <a:close/>
                  <a:moveTo>
                    <a:pt x="116" y="112"/>
                  </a:moveTo>
                  <a:cubicBezTo>
                    <a:pt x="140" y="112"/>
                    <a:pt x="140" y="112"/>
                    <a:pt x="140" y="112"/>
                  </a:cubicBezTo>
                  <a:cubicBezTo>
                    <a:pt x="142" y="112"/>
                    <a:pt x="144" y="110"/>
                    <a:pt x="144" y="108"/>
                  </a:cubicBezTo>
                  <a:cubicBezTo>
                    <a:pt x="144" y="84"/>
                    <a:pt x="144" y="84"/>
                    <a:pt x="144" y="84"/>
                  </a:cubicBezTo>
                  <a:cubicBezTo>
                    <a:pt x="144" y="82"/>
                    <a:pt x="142" y="80"/>
                    <a:pt x="140" y="80"/>
                  </a:cubicBezTo>
                  <a:cubicBezTo>
                    <a:pt x="116" y="80"/>
                    <a:pt x="116" y="80"/>
                    <a:pt x="116" y="80"/>
                  </a:cubicBezTo>
                  <a:cubicBezTo>
                    <a:pt x="114" y="80"/>
                    <a:pt x="112" y="82"/>
                    <a:pt x="112" y="84"/>
                  </a:cubicBezTo>
                  <a:cubicBezTo>
                    <a:pt x="112" y="108"/>
                    <a:pt x="112" y="108"/>
                    <a:pt x="112" y="108"/>
                  </a:cubicBezTo>
                  <a:cubicBezTo>
                    <a:pt x="112" y="110"/>
                    <a:pt x="114" y="112"/>
                    <a:pt x="116" y="112"/>
                  </a:cubicBezTo>
                  <a:moveTo>
                    <a:pt x="120" y="88"/>
                  </a:moveTo>
                  <a:cubicBezTo>
                    <a:pt x="136" y="88"/>
                    <a:pt x="136" y="88"/>
                    <a:pt x="136" y="88"/>
                  </a:cubicBezTo>
                  <a:cubicBezTo>
                    <a:pt x="136" y="104"/>
                    <a:pt x="136" y="104"/>
                    <a:pt x="136" y="104"/>
                  </a:cubicBezTo>
                  <a:cubicBezTo>
                    <a:pt x="120" y="104"/>
                    <a:pt x="120" y="104"/>
                    <a:pt x="120" y="104"/>
                  </a:cubicBezTo>
                  <a:lnTo>
                    <a:pt x="120" y="88"/>
                  </a:lnTo>
                  <a:close/>
                  <a:moveTo>
                    <a:pt x="36" y="152"/>
                  </a:moveTo>
                  <a:cubicBezTo>
                    <a:pt x="60" y="152"/>
                    <a:pt x="60" y="152"/>
                    <a:pt x="60" y="152"/>
                  </a:cubicBezTo>
                  <a:cubicBezTo>
                    <a:pt x="62" y="152"/>
                    <a:pt x="64" y="150"/>
                    <a:pt x="64" y="148"/>
                  </a:cubicBezTo>
                  <a:cubicBezTo>
                    <a:pt x="64" y="124"/>
                    <a:pt x="64" y="124"/>
                    <a:pt x="64" y="124"/>
                  </a:cubicBezTo>
                  <a:cubicBezTo>
                    <a:pt x="64" y="122"/>
                    <a:pt x="62" y="120"/>
                    <a:pt x="60" y="120"/>
                  </a:cubicBezTo>
                  <a:cubicBezTo>
                    <a:pt x="36" y="120"/>
                    <a:pt x="36" y="120"/>
                    <a:pt x="36" y="120"/>
                  </a:cubicBezTo>
                  <a:cubicBezTo>
                    <a:pt x="34" y="120"/>
                    <a:pt x="32" y="122"/>
                    <a:pt x="32" y="124"/>
                  </a:cubicBezTo>
                  <a:cubicBezTo>
                    <a:pt x="32" y="148"/>
                    <a:pt x="32" y="148"/>
                    <a:pt x="32" y="148"/>
                  </a:cubicBezTo>
                  <a:cubicBezTo>
                    <a:pt x="32" y="150"/>
                    <a:pt x="34" y="152"/>
                    <a:pt x="36" y="152"/>
                  </a:cubicBezTo>
                  <a:moveTo>
                    <a:pt x="40" y="128"/>
                  </a:moveTo>
                  <a:cubicBezTo>
                    <a:pt x="56" y="128"/>
                    <a:pt x="56" y="128"/>
                    <a:pt x="56" y="128"/>
                  </a:cubicBezTo>
                  <a:cubicBezTo>
                    <a:pt x="56" y="144"/>
                    <a:pt x="56" y="144"/>
                    <a:pt x="56" y="144"/>
                  </a:cubicBezTo>
                  <a:cubicBezTo>
                    <a:pt x="40" y="144"/>
                    <a:pt x="40" y="144"/>
                    <a:pt x="40" y="144"/>
                  </a:cubicBezTo>
                  <a:lnTo>
                    <a:pt x="40" y="128"/>
                  </a:lnTo>
                  <a:close/>
                  <a:moveTo>
                    <a:pt x="76" y="72"/>
                  </a:moveTo>
                  <a:cubicBezTo>
                    <a:pt x="100" y="72"/>
                    <a:pt x="100" y="72"/>
                    <a:pt x="100" y="72"/>
                  </a:cubicBezTo>
                  <a:cubicBezTo>
                    <a:pt x="102" y="72"/>
                    <a:pt x="104" y="70"/>
                    <a:pt x="104" y="68"/>
                  </a:cubicBezTo>
                  <a:cubicBezTo>
                    <a:pt x="104" y="44"/>
                    <a:pt x="104" y="44"/>
                    <a:pt x="104" y="44"/>
                  </a:cubicBezTo>
                  <a:cubicBezTo>
                    <a:pt x="104" y="42"/>
                    <a:pt x="102" y="40"/>
                    <a:pt x="100" y="40"/>
                  </a:cubicBezTo>
                  <a:cubicBezTo>
                    <a:pt x="76" y="40"/>
                    <a:pt x="76" y="40"/>
                    <a:pt x="76" y="40"/>
                  </a:cubicBezTo>
                  <a:cubicBezTo>
                    <a:pt x="74" y="40"/>
                    <a:pt x="72" y="42"/>
                    <a:pt x="72" y="44"/>
                  </a:cubicBezTo>
                  <a:cubicBezTo>
                    <a:pt x="72" y="68"/>
                    <a:pt x="72" y="68"/>
                    <a:pt x="72" y="68"/>
                  </a:cubicBezTo>
                  <a:cubicBezTo>
                    <a:pt x="72" y="70"/>
                    <a:pt x="74" y="72"/>
                    <a:pt x="76" y="72"/>
                  </a:cubicBezTo>
                  <a:moveTo>
                    <a:pt x="80" y="48"/>
                  </a:moveTo>
                  <a:cubicBezTo>
                    <a:pt x="96" y="48"/>
                    <a:pt x="96" y="48"/>
                    <a:pt x="96" y="48"/>
                  </a:cubicBezTo>
                  <a:cubicBezTo>
                    <a:pt x="96" y="64"/>
                    <a:pt x="96" y="64"/>
                    <a:pt x="96" y="64"/>
                  </a:cubicBezTo>
                  <a:cubicBezTo>
                    <a:pt x="80" y="64"/>
                    <a:pt x="80" y="64"/>
                    <a:pt x="80" y="64"/>
                  </a:cubicBezTo>
                  <a:lnTo>
                    <a:pt x="80" y="48"/>
                  </a:lnTo>
                  <a:close/>
                  <a:moveTo>
                    <a:pt x="116" y="152"/>
                  </a:moveTo>
                  <a:cubicBezTo>
                    <a:pt x="140" y="152"/>
                    <a:pt x="140" y="152"/>
                    <a:pt x="140" y="152"/>
                  </a:cubicBezTo>
                  <a:cubicBezTo>
                    <a:pt x="142" y="152"/>
                    <a:pt x="144" y="150"/>
                    <a:pt x="144" y="148"/>
                  </a:cubicBezTo>
                  <a:cubicBezTo>
                    <a:pt x="144" y="124"/>
                    <a:pt x="144" y="124"/>
                    <a:pt x="144" y="124"/>
                  </a:cubicBezTo>
                  <a:cubicBezTo>
                    <a:pt x="144" y="122"/>
                    <a:pt x="142" y="120"/>
                    <a:pt x="140" y="120"/>
                  </a:cubicBezTo>
                  <a:cubicBezTo>
                    <a:pt x="116" y="120"/>
                    <a:pt x="116" y="120"/>
                    <a:pt x="116" y="120"/>
                  </a:cubicBezTo>
                  <a:cubicBezTo>
                    <a:pt x="114" y="120"/>
                    <a:pt x="112" y="122"/>
                    <a:pt x="112" y="124"/>
                  </a:cubicBezTo>
                  <a:cubicBezTo>
                    <a:pt x="112" y="148"/>
                    <a:pt x="112" y="148"/>
                    <a:pt x="112" y="148"/>
                  </a:cubicBezTo>
                  <a:cubicBezTo>
                    <a:pt x="112" y="150"/>
                    <a:pt x="114" y="152"/>
                    <a:pt x="116" y="152"/>
                  </a:cubicBezTo>
                  <a:moveTo>
                    <a:pt x="120" y="128"/>
                  </a:moveTo>
                  <a:cubicBezTo>
                    <a:pt x="136" y="128"/>
                    <a:pt x="136" y="128"/>
                    <a:pt x="136" y="128"/>
                  </a:cubicBezTo>
                  <a:cubicBezTo>
                    <a:pt x="136" y="144"/>
                    <a:pt x="136" y="144"/>
                    <a:pt x="136" y="144"/>
                  </a:cubicBezTo>
                  <a:cubicBezTo>
                    <a:pt x="120" y="144"/>
                    <a:pt x="120" y="144"/>
                    <a:pt x="120" y="144"/>
                  </a:cubicBezTo>
                  <a:lnTo>
                    <a:pt x="120" y="128"/>
                  </a:lnTo>
                  <a:close/>
                  <a:moveTo>
                    <a:pt x="76" y="112"/>
                  </a:moveTo>
                  <a:cubicBezTo>
                    <a:pt x="100" y="112"/>
                    <a:pt x="100" y="112"/>
                    <a:pt x="100" y="112"/>
                  </a:cubicBezTo>
                  <a:cubicBezTo>
                    <a:pt x="102" y="112"/>
                    <a:pt x="104" y="110"/>
                    <a:pt x="104" y="108"/>
                  </a:cubicBezTo>
                  <a:cubicBezTo>
                    <a:pt x="104" y="84"/>
                    <a:pt x="104" y="84"/>
                    <a:pt x="104" y="84"/>
                  </a:cubicBezTo>
                  <a:cubicBezTo>
                    <a:pt x="104" y="82"/>
                    <a:pt x="102" y="80"/>
                    <a:pt x="100" y="80"/>
                  </a:cubicBezTo>
                  <a:cubicBezTo>
                    <a:pt x="76" y="80"/>
                    <a:pt x="76" y="80"/>
                    <a:pt x="76" y="80"/>
                  </a:cubicBezTo>
                  <a:cubicBezTo>
                    <a:pt x="74" y="80"/>
                    <a:pt x="72" y="82"/>
                    <a:pt x="72" y="84"/>
                  </a:cubicBezTo>
                  <a:cubicBezTo>
                    <a:pt x="72" y="108"/>
                    <a:pt x="72" y="108"/>
                    <a:pt x="72" y="108"/>
                  </a:cubicBezTo>
                  <a:cubicBezTo>
                    <a:pt x="72" y="110"/>
                    <a:pt x="74" y="112"/>
                    <a:pt x="76" y="112"/>
                  </a:cubicBezTo>
                  <a:moveTo>
                    <a:pt x="80" y="88"/>
                  </a:moveTo>
                  <a:cubicBezTo>
                    <a:pt x="96" y="88"/>
                    <a:pt x="96" y="88"/>
                    <a:pt x="96" y="88"/>
                  </a:cubicBezTo>
                  <a:cubicBezTo>
                    <a:pt x="96" y="104"/>
                    <a:pt x="96" y="104"/>
                    <a:pt x="96" y="104"/>
                  </a:cubicBezTo>
                  <a:cubicBezTo>
                    <a:pt x="80" y="104"/>
                    <a:pt x="80" y="104"/>
                    <a:pt x="80" y="104"/>
                  </a:cubicBezTo>
                  <a:lnTo>
                    <a:pt x="80" y="8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26" name="Freeform 154"/>
            <p:cNvSpPr>
              <a:spLocks noEditPoints="1"/>
            </p:cNvSpPr>
            <p:nvPr/>
          </p:nvSpPr>
          <p:spPr bwMode="auto">
            <a:xfrm>
              <a:off x="4050065" y="4579781"/>
              <a:ext cx="810272" cy="664737"/>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grpSp>
      <p:pic>
        <p:nvPicPr>
          <p:cNvPr id="4" name="Marcador de posición de imagen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699" r="19699"/>
          <a:stretch>
            <a:fillRect/>
          </a:stretch>
        </p:blipFill>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29" y="109182"/>
            <a:ext cx="1191904" cy="1236001"/>
          </a:xfrm>
          <a:prstGeom prst="rect">
            <a:avLst/>
          </a:prstGeom>
        </p:spPr>
      </p:pic>
      <p:pic>
        <p:nvPicPr>
          <p:cNvPr id="15" name="Imagen 14">
            <a:extLst>
              <a:ext uri="{FF2B5EF4-FFF2-40B4-BE49-F238E27FC236}">
                <a16:creationId xmlns:a16="http://schemas.microsoft.com/office/drawing/2014/main" id="{C93D435E-42A1-4299-8658-3BF5754867F5}"/>
              </a:ext>
            </a:extLst>
          </p:cNvPr>
          <p:cNvPicPr>
            <a:picLocks noChangeAspect="1"/>
          </p:cNvPicPr>
          <p:nvPr/>
        </p:nvPicPr>
        <p:blipFill>
          <a:blip r:embed="rId4"/>
          <a:srcRect/>
          <a:stretch>
            <a:fillRect/>
          </a:stretch>
        </p:blipFill>
        <p:spPr bwMode="auto">
          <a:xfrm>
            <a:off x="10786710" y="159986"/>
            <a:ext cx="1367983" cy="1185197"/>
          </a:xfrm>
          <a:prstGeom prst="rect">
            <a:avLst/>
          </a:prstGeom>
          <a:noFill/>
          <a:ln w="9525">
            <a:noFill/>
            <a:miter lim="800000"/>
            <a:headEnd/>
            <a:tailEnd/>
          </a:ln>
        </p:spPr>
      </p:pic>
    </p:spTree>
    <p:extLst>
      <p:ext uri="{BB962C8B-B14F-4D97-AF65-F5344CB8AC3E}">
        <p14:creationId xmlns:p14="http://schemas.microsoft.com/office/powerpoint/2010/main" val="29792304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6550" y="257844"/>
            <a:ext cx="10013229" cy="617795"/>
          </a:xfrm>
        </p:spPr>
        <p:txBody>
          <a:bodyPr>
            <a:normAutofit fontScale="90000"/>
          </a:bodyPr>
          <a:lstStyle/>
          <a:p>
            <a:r>
              <a:rPr lang="es-CO" dirty="0"/>
              <a:t>Objetivos Estratégicos</a:t>
            </a:r>
          </a:p>
        </p:txBody>
      </p:sp>
      <p:sp>
        <p:nvSpPr>
          <p:cNvPr id="87" name="Arc 40">
            <a:extLst>
              <a:ext uri="{FF2B5EF4-FFF2-40B4-BE49-F238E27FC236}">
                <a16:creationId xmlns:a16="http://schemas.microsoft.com/office/drawing/2014/main" id="{F9D3A985-A692-4845-842D-AA44069DAD41}"/>
              </a:ext>
            </a:extLst>
          </p:cNvPr>
          <p:cNvSpPr/>
          <p:nvPr/>
        </p:nvSpPr>
        <p:spPr>
          <a:xfrm>
            <a:off x="260239" y="1823225"/>
            <a:ext cx="3809937" cy="3809938"/>
          </a:xfrm>
          <a:prstGeom prst="arc">
            <a:avLst>
              <a:gd name="adj1" fmla="val 17761361"/>
              <a:gd name="adj2" fmla="val 390899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grpSp>
        <p:nvGrpSpPr>
          <p:cNvPr id="126" name="Grupo 125"/>
          <p:cNvGrpSpPr/>
          <p:nvPr/>
        </p:nvGrpSpPr>
        <p:grpSpPr>
          <a:xfrm>
            <a:off x="832930" y="2368490"/>
            <a:ext cx="2719408" cy="2719408"/>
            <a:chOff x="832930" y="2368490"/>
            <a:chExt cx="2719408" cy="2719408"/>
          </a:xfrm>
        </p:grpSpPr>
        <p:sp>
          <p:nvSpPr>
            <p:cNvPr id="58" name="Freeform 1">
              <a:extLst>
                <a:ext uri="{FF2B5EF4-FFF2-40B4-BE49-F238E27FC236}">
                  <a16:creationId xmlns:a16="http://schemas.microsoft.com/office/drawing/2014/main" id="{33DCB65F-B07D-BF45-8ACD-38A48A16FBED}"/>
                </a:ext>
              </a:extLst>
            </p:cNvPr>
            <p:cNvSpPr>
              <a:spLocks noChangeArrowheads="1"/>
            </p:cNvSpPr>
            <p:nvPr/>
          </p:nvSpPr>
          <p:spPr bwMode="auto">
            <a:xfrm>
              <a:off x="832930" y="2368490"/>
              <a:ext cx="2719408" cy="2719408"/>
            </a:xfrm>
            <a:custGeom>
              <a:avLst/>
              <a:gdLst>
                <a:gd name="T0" fmla="*/ 0 w 6972"/>
                <a:gd name="T1" fmla="*/ 3485 h 6971"/>
                <a:gd name="T2" fmla="*/ 3485 w 6972"/>
                <a:gd name="T3" fmla="*/ 0 h 6971"/>
                <a:gd name="T4" fmla="*/ 3485 w 6972"/>
                <a:gd name="T5" fmla="*/ 0 h 6971"/>
                <a:gd name="T6" fmla="*/ 3485 w 6972"/>
                <a:gd name="T7" fmla="*/ 0 h 6971"/>
                <a:gd name="T8" fmla="*/ 6971 w 6972"/>
                <a:gd name="T9" fmla="*/ 3485 h 6971"/>
                <a:gd name="T10" fmla="*/ 6971 w 6972"/>
                <a:gd name="T11" fmla="*/ 3485 h 6971"/>
                <a:gd name="T12" fmla="*/ 6971 w 6972"/>
                <a:gd name="T13" fmla="*/ 3485 h 6971"/>
                <a:gd name="T14" fmla="*/ 3485 w 6972"/>
                <a:gd name="T15" fmla="*/ 6970 h 6971"/>
                <a:gd name="T16" fmla="*/ 3485 w 6972"/>
                <a:gd name="T17" fmla="*/ 6970 h 6971"/>
                <a:gd name="T18" fmla="*/ 3485 w 6972"/>
                <a:gd name="T19" fmla="*/ 6970 h 6971"/>
                <a:gd name="T20" fmla="*/ 0 w 6972"/>
                <a:gd name="T21" fmla="*/ 3485 h 6971"/>
                <a:gd name="T22" fmla="*/ 0 w 6972"/>
                <a:gd name="T23" fmla="*/ 3485 h 6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72" h="6971">
                  <a:moveTo>
                    <a:pt x="0" y="3485"/>
                  </a:moveTo>
                  <a:cubicBezTo>
                    <a:pt x="0" y="1561"/>
                    <a:pt x="1560" y="0"/>
                    <a:pt x="3485" y="0"/>
                  </a:cubicBezTo>
                  <a:lnTo>
                    <a:pt x="3485" y="0"/>
                  </a:lnTo>
                  <a:lnTo>
                    <a:pt x="3485" y="0"/>
                  </a:lnTo>
                  <a:cubicBezTo>
                    <a:pt x="5410" y="0"/>
                    <a:pt x="6971" y="1561"/>
                    <a:pt x="6971" y="3485"/>
                  </a:cubicBezTo>
                  <a:lnTo>
                    <a:pt x="6971" y="3485"/>
                  </a:lnTo>
                  <a:lnTo>
                    <a:pt x="6971" y="3485"/>
                  </a:lnTo>
                  <a:cubicBezTo>
                    <a:pt x="6971" y="5410"/>
                    <a:pt x="5410" y="6970"/>
                    <a:pt x="3485" y="6970"/>
                  </a:cubicBezTo>
                  <a:lnTo>
                    <a:pt x="3485" y="6970"/>
                  </a:lnTo>
                  <a:lnTo>
                    <a:pt x="3485" y="6970"/>
                  </a:lnTo>
                  <a:cubicBezTo>
                    <a:pt x="1560" y="6970"/>
                    <a:pt x="0" y="5410"/>
                    <a:pt x="0" y="3485"/>
                  </a:cubicBezTo>
                  <a:lnTo>
                    <a:pt x="0" y="3485"/>
                  </a:lnTo>
                </a:path>
              </a:pathLst>
            </a:custGeom>
            <a:solidFill>
              <a:schemeClr val="bg1">
                <a:lumMod val="95000"/>
              </a:schemeClr>
            </a:solidFill>
            <a:ln>
              <a:noFill/>
            </a:ln>
            <a:effectLst/>
          </p:spPr>
          <p:txBody>
            <a:bodyPr wrap="none" anchor="ctr"/>
            <a:lstStyle/>
            <a:p>
              <a:endParaRPr lang="en-US" sz="4000"/>
            </a:p>
          </p:txBody>
        </p:sp>
        <p:sp>
          <p:nvSpPr>
            <p:cNvPr id="59" name="Freeform 2">
              <a:extLst>
                <a:ext uri="{FF2B5EF4-FFF2-40B4-BE49-F238E27FC236}">
                  <a16:creationId xmlns:a16="http://schemas.microsoft.com/office/drawing/2014/main" id="{27F61376-50DF-3347-A20F-2A48CD7A2767}"/>
                </a:ext>
              </a:extLst>
            </p:cNvPr>
            <p:cNvSpPr>
              <a:spLocks noChangeArrowheads="1"/>
            </p:cNvSpPr>
            <p:nvPr/>
          </p:nvSpPr>
          <p:spPr bwMode="auto">
            <a:xfrm>
              <a:off x="1114160" y="2649720"/>
              <a:ext cx="2156949" cy="2156949"/>
            </a:xfrm>
            <a:custGeom>
              <a:avLst/>
              <a:gdLst>
                <a:gd name="T0" fmla="*/ 0 w 5529"/>
                <a:gd name="T1" fmla="*/ 2764 h 5528"/>
                <a:gd name="T2" fmla="*/ 2764 w 5529"/>
                <a:gd name="T3" fmla="*/ 0 h 5528"/>
                <a:gd name="T4" fmla="*/ 2764 w 5529"/>
                <a:gd name="T5" fmla="*/ 0 h 5528"/>
                <a:gd name="T6" fmla="*/ 2764 w 5529"/>
                <a:gd name="T7" fmla="*/ 0 h 5528"/>
                <a:gd name="T8" fmla="*/ 5528 w 5529"/>
                <a:gd name="T9" fmla="*/ 2764 h 5528"/>
                <a:gd name="T10" fmla="*/ 5528 w 5529"/>
                <a:gd name="T11" fmla="*/ 2764 h 5528"/>
                <a:gd name="T12" fmla="*/ 5528 w 5529"/>
                <a:gd name="T13" fmla="*/ 2764 h 5528"/>
                <a:gd name="T14" fmla="*/ 2764 w 5529"/>
                <a:gd name="T15" fmla="*/ 5527 h 5528"/>
                <a:gd name="T16" fmla="*/ 2764 w 5529"/>
                <a:gd name="T17" fmla="*/ 5527 h 5528"/>
                <a:gd name="T18" fmla="*/ 2764 w 5529"/>
                <a:gd name="T19" fmla="*/ 5527 h 5528"/>
                <a:gd name="T20" fmla="*/ 0 w 5529"/>
                <a:gd name="T21" fmla="*/ 2764 h 5528"/>
                <a:gd name="T22" fmla="*/ 0 w 5529"/>
                <a:gd name="T23" fmla="*/ 2764 h 5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29" h="5528">
                  <a:moveTo>
                    <a:pt x="0" y="2764"/>
                  </a:moveTo>
                  <a:cubicBezTo>
                    <a:pt x="0" y="1238"/>
                    <a:pt x="1238" y="0"/>
                    <a:pt x="2764" y="0"/>
                  </a:cubicBezTo>
                  <a:lnTo>
                    <a:pt x="2764" y="0"/>
                  </a:lnTo>
                  <a:lnTo>
                    <a:pt x="2764" y="0"/>
                  </a:lnTo>
                  <a:cubicBezTo>
                    <a:pt x="4291" y="0"/>
                    <a:pt x="5528" y="1238"/>
                    <a:pt x="5528" y="2764"/>
                  </a:cubicBezTo>
                  <a:lnTo>
                    <a:pt x="5528" y="2764"/>
                  </a:lnTo>
                  <a:lnTo>
                    <a:pt x="5528" y="2764"/>
                  </a:lnTo>
                  <a:cubicBezTo>
                    <a:pt x="5528" y="4290"/>
                    <a:pt x="4291" y="5527"/>
                    <a:pt x="2764" y="5527"/>
                  </a:cubicBezTo>
                  <a:lnTo>
                    <a:pt x="2764" y="5527"/>
                  </a:lnTo>
                  <a:lnTo>
                    <a:pt x="2764" y="5527"/>
                  </a:lnTo>
                  <a:cubicBezTo>
                    <a:pt x="1238" y="5527"/>
                    <a:pt x="0" y="4290"/>
                    <a:pt x="0" y="2764"/>
                  </a:cubicBezTo>
                  <a:lnTo>
                    <a:pt x="0" y="2764"/>
                  </a:lnTo>
                </a:path>
              </a:pathLst>
            </a:custGeom>
            <a:solidFill>
              <a:schemeClr val="bg1">
                <a:lumMod val="85000"/>
              </a:schemeClr>
            </a:solidFill>
            <a:ln>
              <a:noFill/>
            </a:ln>
            <a:effectLst/>
          </p:spPr>
          <p:txBody>
            <a:bodyPr wrap="none" anchor="ctr"/>
            <a:lstStyle/>
            <a:p>
              <a:endParaRPr lang="en-US" sz="4000"/>
            </a:p>
          </p:txBody>
        </p:sp>
        <p:sp>
          <p:nvSpPr>
            <p:cNvPr id="60" name="Freeform 3">
              <a:extLst>
                <a:ext uri="{FF2B5EF4-FFF2-40B4-BE49-F238E27FC236}">
                  <a16:creationId xmlns:a16="http://schemas.microsoft.com/office/drawing/2014/main" id="{109806F3-37A9-FD45-93EB-9C01D01BF937}"/>
                </a:ext>
              </a:extLst>
            </p:cNvPr>
            <p:cNvSpPr>
              <a:spLocks noChangeArrowheads="1"/>
            </p:cNvSpPr>
            <p:nvPr/>
          </p:nvSpPr>
          <p:spPr bwMode="auto">
            <a:xfrm>
              <a:off x="872492" y="3618971"/>
              <a:ext cx="218446" cy="218446"/>
            </a:xfrm>
            <a:custGeom>
              <a:avLst/>
              <a:gdLst>
                <a:gd name="T0" fmla="*/ 0 w 561"/>
                <a:gd name="T1" fmla="*/ 280 h 560"/>
                <a:gd name="T2" fmla="*/ 280 w 561"/>
                <a:gd name="T3" fmla="*/ 0 h 560"/>
                <a:gd name="T4" fmla="*/ 280 w 561"/>
                <a:gd name="T5" fmla="*/ 0 h 560"/>
                <a:gd name="T6" fmla="*/ 280 w 561"/>
                <a:gd name="T7" fmla="*/ 0 h 560"/>
                <a:gd name="T8" fmla="*/ 560 w 561"/>
                <a:gd name="T9" fmla="*/ 280 h 560"/>
                <a:gd name="T10" fmla="*/ 560 w 561"/>
                <a:gd name="T11" fmla="*/ 280 h 560"/>
                <a:gd name="T12" fmla="*/ 560 w 561"/>
                <a:gd name="T13" fmla="*/ 280 h 560"/>
                <a:gd name="T14" fmla="*/ 280 w 561"/>
                <a:gd name="T15" fmla="*/ 559 h 560"/>
                <a:gd name="T16" fmla="*/ 280 w 561"/>
                <a:gd name="T17" fmla="*/ 559 h 560"/>
                <a:gd name="T18" fmla="*/ 280 w 561"/>
                <a:gd name="T19" fmla="*/ 559 h 560"/>
                <a:gd name="T20" fmla="*/ 0 w 561"/>
                <a:gd name="T21" fmla="*/ 280 h 560"/>
                <a:gd name="T22" fmla="*/ 0 w 561"/>
                <a:gd name="T23" fmla="*/ 28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560">
                  <a:moveTo>
                    <a:pt x="0" y="280"/>
                  </a:moveTo>
                  <a:cubicBezTo>
                    <a:pt x="0" y="126"/>
                    <a:pt x="126" y="0"/>
                    <a:pt x="280" y="0"/>
                  </a:cubicBezTo>
                  <a:lnTo>
                    <a:pt x="280" y="0"/>
                  </a:lnTo>
                  <a:lnTo>
                    <a:pt x="280" y="0"/>
                  </a:lnTo>
                  <a:cubicBezTo>
                    <a:pt x="435" y="0"/>
                    <a:pt x="560" y="126"/>
                    <a:pt x="560" y="280"/>
                  </a:cubicBezTo>
                  <a:lnTo>
                    <a:pt x="560" y="280"/>
                  </a:lnTo>
                  <a:lnTo>
                    <a:pt x="560" y="280"/>
                  </a:lnTo>
                  <a:cubicBezTo>
                    <a:pt x="560" y="433"/>
                    <a:pt x="435" y="559"/>
                    <a:pt x="280" y="559"/>
                  </a:cubicBezTo>
                  <a:lnTo>
                    <a:pt x="280" y="559"/>
                  </a:lnTo>
                  <a:lnTo>
                    <a:pt x="280" y="559"/>
                  </a:lnTo>
                  <a:cubicBezTo>
                    <a:pt x="126" y="559"/>
                    <a:pt x="0" y="433"/>
                    <a:pt x="0" y="280"/>
                  </a:cubicBezTo>
                  <a:lnTo>
                    <a:pt x="0" y="280"/>
                  </a:lnTo>
                </a:path>
              </a:pathLst>
            </a:custGeom>
            <a:solidFill>
              <a:schemeClr val="bg1">
                <a:lumMod val="85000"/>
              </a:schemeClr>
            </a:solidFill>
            <a:ln>
              <a:noFill/>
            </a:ln>
            <a:effectLst/>
          </p:spPr>
          <p:txBody>
            <a:bodyPr wrap="none" anchor="ctr"/>
            <a:lstStyle/>
            <a:p>
              <a:endParaRPr lang="en-US" sz="4000"/>
            </a:p>
          </p:txBody>
        </p:sp>
        <p:sp>
          <p:nvSpPr>
            <p:cNvPr id="61" name="Freeform 4">
              <a:extLst>
                <a:ext uri="{FF2B5EF4-FFF2-40B4-BE49-F238E27FC236}">
                  <a16:creationId xmlns:a16="http://schemas.microsoft.com/office/drawing/2014/main" id="{8CD57769-B7D1-784B-8328-7B183513E9C2}"/>
                </a:ext>
              </a:extLst>
            </p:cNvPr>
            <p:cNvSpPr>
              <a:spLocks noChangeArrowheads="1"/>
            </p:cNvSpPr>
            <p:nvPr/>
          </p:nvSpPr>
          <p:spPr bwMode="auto">
            <a:xfrm>
              <a:off x="3304651" y="3618971"/>
              <a:ext cx="218446" cy="218446"/>
            </a:xfrm>
            <a:custGeom>
              <a:avLst/>
              <a:gdLst>
                <a:gd name="T0" fmla="*/ 0 w 561"/>
                <a:gd name="T1" fmla="*/ 280 h 560"/>
                <a:gd name="T2" fmla="*/ 280 w 561"/>
                <a:gd name="T3" fmla="*/ 0 h 560"/>
                <a:gd name="T4" fmla="*/ 280 w 561"/>
                <a:gd name="T5" fmla="*/ 0 h 560"/>
                <a:gd name="T6" fmla="*/ 280 w 561"/>
                <a:gd name="T7" fmla="*/ 0 h 560"/>
                <a:gd name="T8" fmla="*/ 560 w 561"/>
                <a:gd name="T9" fmla="*/ 280 h 560"/>
                <a:gd name="T10" fmla="*/ 560 w 561"/>
                <a:gd name="T11" fmla="*/ 280 h 560"/>
                <a:gd name="T12" fmla="*/ 560 w 561"/>
                <a:gd name="T13" fmla="*/ 280 h 560"/>
                <a:gd name="T14" fmla="*/ 280 w 561"/>
                <a:gd name="T15" fmla="*/ 559 h 560"/>
                <a:gd name="T16" fmla="*/ 280 w 561"/>
                <a:gd name="T17" fmla="*/ 559 h 560"/>
                <a:gd name="T18" fmla="*/ 280 w 561"/>
                <a:gd name="T19" fmla="*/ 559 h 560"/>
                <a:gd name="T20" fmla="*/ 0 w 561"/>
                <a:gd name="T21" fmla="*/ 280 h 560"/>
                <a:gd name="T22" fmla="*/ 0 w 561"/>
                <a:gd name="T23" fmla="*/ 28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560">
                  <a:moveTo>
                    <a:pt x="0" y="280"/>
                  </a:moveTo>
                  <a:cubicBezTo>
                    <a:pt x="0" y="126"/>
                    <a:pt x="126" y="0"/>
                    <a:pt x="280" y="0"/>
                  </a:cubicBezTo>
                  <a:lnTo>
                    <a:pt x="280" y="0"/>
                  </a:lnTo>
                  <a:lnTo>
                    <a:pt x="280" y="0"/>
                  </a:lnTo>
                  <a:cubicBezTo>
                    <a:pt x="434" y="0"/>
                    <a:pt x="560" y="126"/>
                    <a:pt x="560" y="280"/>
                  </a:cubicBezTo>
                  <a:lnTo>
                    <a:pt x="560" y="280"/>
                  </a:lnTo>
                  <a:lnTo>
                    <a:pt x="560" y="280"/>
                  </a:lnTo>
                  <a:cubicBezTo>
                    <a:pt x="560" y="433"/>
                    <a:pt x="434" y="559"/>
                    <a:pt x="280" y="559"/>
                  </a:cubicBezTo>
                  <a:lnTo>
                    <a:pt x="280" y="559"/>
                  </a:lnTo>
                  <a:lnTo>
                    <a:pt x="280" y="559"/>
                  </a:lnTo>
                  <a:cubicBezTo>
                    <a:pt x="126" y="559"/>
                    <a:pt x="0" y="433"/>
                    <a:pt x="0" y="280"/>
                  </a:cubicBezTo>
                  <a:lnTo>
                    <a:pt x="0" y="280"/>
                  </a:lnTo>
                </a:path>
              </a:pathLst>
            </a:custGeom>
            <a:solidFill>
              <a:schemeClr val="bg1">
                <a:lumMod val="85000"/>
              </a:schemeClr>
            </a:solidFill>
            <a:ln>
              <a:noFill/>
            </a:ln>
            <a:effectLst/>
          </p:spPr>
          <p:txBody>
            <a:bodyPr wrap="none" anchor="ctr"/>
            <a:lstStyle/>
            <a:p>
              <a:endParaRPr lang="en-US" sz="4000"/>
            </a:p>
          </p:txBody>
        </p:sp>
        <p:sp>
          <p:nvSpPr>
            <p:cNvPr id="98" name="TextBox 59">
              <a:extLst>
                <a:ext uri="{FF2B5EF4-FFF2-40B4-BE49-F238E27FC236}">
                  <a16:creationId xmlns:a16="http://schemas.microsoft.com/office/drawing/2014/main" id="{A14B9E29-C45B-4D47-98BF-7491A31D7B09}"/>
                </a:ext>
              </a:extLst>
            </p:cNvPr>
            <p:cNvSpPr txBox="1"/>
            <p:nvPr/>
          </p:nvSpPr>
          <p:spPr>
            <a:xfrm>
              <a:off x="1187776" y="3301142"/>
              <a:ext cx="2066591" cy="830997"/>
            </a:xfrm>
            <a:prstGeom prst="rect">
              <a:avLst/>
            </a:prstGeom>
            <a:noFill/>
          </p:spPr>
          <p:txBody>
            <a:bodyPr wrap="none" rtlCol="0" anchor="ctr">
              <a:spAutoFit/>
            </a:bodyPr>
            <a:lstStyle/>
            <a:p>
              <a:pPr algn="ctr"/>
              <a:r>
                <a:rPr lang="en-US" sz="2400" b="1" dirty="0">
                  <a:solidFill>
                    <a:schemeClr val="tx2"/>
                  </a:solidFill>
                  <a:latin typeface="Poppins SemiBold" pitchFamily="2" charset="77"/>
                  <a:ea typeface="League Spartan" charset="0"/>
                  <a:cs typeface="Poppins SemiBold" pitchFamily="2" charset="77"/>
                </a:rPr>
                <a:t>El Hospital a </a:t>
              </a:r>
            </a:p>
            <a:p>
              <a:pPr algn="ctr"/>
              <a:r>
                <a:rPr lang="en-US" sz="2400" b="1" dirty="0">
                  <a:solidFill>
                    <a:schemeClr val="tx2"/>
                  </a:solidFill>
                  <a:latin typeface="Poppins SemiBold" pitchFamily="2" charset="77"/>
                  <a:ea typeface="League Spartan" charset="0"/>
                  <a:cs typeface="Poppins SemiBold" pitchFamily="2" charset="77"/>
                </a:rPr>
                <a:t>su Servicio</a:t>
              </a:r>
            </a:p>
          </p:txBody>
        </p:sp>
      </p:grpSp>
      <p:grpSp>
        <p:nvGrpSpPr>
          <p:cNvPr id="3" name="Grupo 2"/>
          <p:cNvGrpSpPr/>
          <p:nvPr/>
        </p:nvGrpSpPr>
        <p:grpSpPr>
          <a:xfrm>
            <a:off x="3847423" y="3283243"/>
            <a:ext cx="7090345" cy="1061829"/>
            <a:chOff x="3847423" y="3283243"/>
            <a:chExt cx="7090345" cy="1061829"/>
          </a:xfrm>
        </p:grpSpPr>
        <p:grpSp>
          <p:nvGrpSpPr>
            <p:cNvPr id="90" name="Group 47">
              <a:extLst>
                <a:ext uri="{FF2B5EF4-FFF2-40B4-BE49-F238E27FC236}">
                  <a16:creationId xmlns:a16="http://schemas.microsoft.com/office/drawing/2014/main" id="{2FD35A73-B215-D440-B40F-D70C9BBE3310}"/>
                </a:ext>
              </a:extLst>
            </p:cNvPr>
            <p:cNvGrpSpPr/>
            <p:nvPr/>
          </p:nvGrpSpPr>
          <p:grpSpPr>
            <a:xfrm>
              <a:off x="3847423" y="3557575"/>
              <a:ext cx="443581" cy="443581"/>
              <a:chOff x="7435516" y="4354425"/>
              <a:chExt cx="784450" cy="784450"/>
            </a:xfrm>
          </p:grpSpPr>
          <p:sp>
            <p:nvSpPr>
              <p:cNvPr id="103" name="Oval 48">
                <a:extLst>
                  <a:ext uri="{FF2B5EF4-FFF2-40B4-BE49-F238E27FC236}">
                    <a16:creationId xmlns:a16="http://schemas.microsoft.com/office/drawing/2014/main" id="{C05606DE-D62F-B741-9A7A-6236C7D6DC0D}"/>
                  </a:ext>
                </a:extLst>
              </p:cNvPr>
              <p:cNvSpPr/>
              <p:nvPr/>
            </p:nvSpPr>
            <p:spPr>
              <a:xfrm>
                <a:off x="7435516" y="4354425"/>
                <a:ext cx="784450" cy="7844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4" name="Oval 49">
                <a:extLst>
                  <a:ext uri="{FF2B5EF4-FFF2-40B4-BE49-F238E27FC236}">
                    <a16:creationId xmlns:a16="http://schemas.microsoft.com/office/drawing/2014/main" id="{8E72869E-D7AA-9947-9FB2-4745F5FFE39E}"/>
                  </a:ext>
                </a:extLst>
              </p:cNvPr>
              <p:cNvSpPr/>
              <p:nvPr/>
            </p:nvSpPr>
            <p:spPr>
              <a:xfrm>
                <a:off x="7562553" y="4481462"/>
                <a:ext cx="530376" cy="5303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cxnSp>
          <p:nvCxnSpPr>
            <p:cNvPr id="96" name="Straight Connector 71">
              <a:extLst>
                <a:ext uri="{FF2B5EF4-FFF2-40B4-BE49-F238E27FC236}">
                  <a16:creationId xmlns:a16="http://schemas.microsoft.com/office/drawing/2014/main" id="{6727F7D2-3B30-FF4A-B33A-F2E27D04E21D}"/>
                </a:ext>
              </a:extLst>
            </p:cNvPr>
            <p:cNvCxnSpPr>
              <a:cxnSpLocks/>
              <a:endCxn id="66" idx="1"/>
            </p:cNvCxnSpPr>
            <p:nvPr/>
          </p:nvCxnSpPr>
          <p:spPr>
            <a:xfrm flipV="1">
              <a:off x="4076335" y="3778937"/>
              <a:ext cx="658542" cy="1053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23" name="Grupo 122"/>
            <p:cNvGrpSpPr/>
            <p:nvPr/>
          </p:nvGrpSpPr>
          <p:grpSpPr>
            <a:xfrm>
              <a:off x="4734877" y="3283243"/>
              <a:ext cx="6202891" cy="1061829"/>
              <a:chOff x="4734877" y="3283243"/>
              <a:chExt cx="6202891" cy="1061829"/>
            </a:xfrm>
          </p:grpSpPr>
          <p:sp>
            <p:nvSpPr>
              <p:cNvPr id="55" name="Freeform 5">
                <a:extLst>
                  <a:ext uri="{FF2B5EF4-FFF2-40B4-BE49-F238E27FC236}">
                    <a16:creationId xmlns:a16="http://schemas.microsoft.com/office/drawing/2014/main" id="{D194EA33-5901-BB49-9359-989B4F9C3AFD}"/>
                  </a:ext>
                </a:extLst>
              </p:cNvPr>
              <p:cNvSpPr>
                <a:spLocks noChangeArrowheads="1"/>
              </p:cNvSpPr>
              <p:nvPr/>
            </p:nvSpPr>
            <p:spPr bwMode="auto">
              <a:xfrm>
                <a:off x="4734878" y="3298902"/>
                <a:ext cx="6202890" cy="960068"/>
              </a:xfrm>
              <a:prstGeom prst="roundRect">
                <a:avLst>
                  <a:gd name="adj" fmla="val 50000"/>
                </a:avLst>
              </a:prstGeom>
              <a:solidFill>
                <a:schemeClr val="accent3"/>
              </a:solidFill>
              <a:ln>
                <a:noFill/>
              </a:ln>
              <a:effectLst/>
            </p:spPr>
            <p:txBody>
              <a:bodyPr wrap="none" anchor="ctr"/>
              <a:lstStyle/>
              <a:p>
                <a:endParaRPr lang="en-US" sz="4000"/>
              </a:p>
            </p:txBody>
          </p:sp>
          <p:sp>
            <p:nvSpPr>
              <p:cNvPr id="66" name="Freeform 9">
                <a:extLst>
                  <a:ext uri="{FF2B5EF4-FFF2-40B4-BE49-F238E27FC236}">
                    <a16:creationId xmlns:a16="http://schemas.microsoft.com/office/drawing/2014/main" id="{E11351C3-B4BE-7346-A5BE-D825852C9262}"/>
                  </a:ext>
                </a:extLst>
              </p:cNvPr>
              <p:cNvSpPr>
                <a:spLocks noChangeArrowheads="1"/>
              </p:cNvSpPr>
              <p:nvPr/>
            </p:nvSpPr>
            <p:spPr bwMode="auto">
              <a:xfrm>
                <a:off x="4734877" y="3298902"/>
                <a:ext cx="4893631" cy="960068"/>
              </a:xfrm>
              <a:prstGeom prst="roundRect">
                <a:avLst>
                  <a:gd name="adj" fmla="val 50000"/>
                </a:avLst>
              </a:prstGeom>
              <a:solidFill>
                <a:schemeClr val="bg1">
                  <a:lumMod val="95000"/>
                </a:schemeClr>
              </a:solidFill>
              <a:ln>
                <a:noFill/>
              </a:ln>
              <a:effectLst/>
            </p:spPr>
            <p:txBody>
              <a:bodyPr wrap="none" anchor="ctr"/>
              <a:lstStyle/>
              <a:p>
                <a:endParaRPr lang="en-US" sz="4000"/>
              </a:p>
            </p:txBody>
          </p:sp>
          <p:sp>
            <p:nvSpPr>
              <p:cNvPr id="67" name="Freeform 10">
                <a:extLst>
                  <a:ext uri="{FF2B5EF4-FFF2-40B4-BE49-F238E27FC236}">
                    <a16:creationId xmlns:a16="http://schemas.microsoft.com/office/drawing/2014/main" id="{8DBA39B3-50CF-D64F-9589-FCE836907993}"/>
                  </a:ext>
                </a:extLst>
              </p:cNvPr>
              <p:cNvSpPr>
                <a:spLocks noChangeArrowheads="1"/>
              </p:cNvSpPr>
              <p:nvPr/>
            </p:nvSpPr>
            <p:spPr bwMode="auto">
              <a:xfrm>
                <a:off x="5805669" y="3485666"/>
                <a:ext cx="30961" cy="586540"/>
              </a:xfrm>
              <a:custGeom>
                <a:avLst/>
                <a:gdLst>
                  <a:gd name="T0" fmla="*/ 40 w 81"/>
                  <a:gd name="T1" fmla="*/ 1501 h 1502"/>
                  <a:gd name="T2" fmla="*/ 40 w 81"/>
                  <a:gd name="T3" fmla="*/ 1501 h 1502"/>
                  <a:gd name="T4" fmla="*/ 40 w 81"/>
                  <a:gd name="T5" fmla="*/ 1501 h 1502"/>
                  <a:gd name="T6" fmla="*/ 0 w 81"/>
                  <a:gd name="T7" fmla="*/ 1461 h 1502"/>
                  <a:gd name="T8" fmla="*/ 0 w 81"/>
                  <a:gd name="T9" fmla="*/ 41 h 1502"/>
                  <a:gd name="T10" fmla="*/ 0 w 81"/>
                  <a:gd name="T11" fmla="*/ 41 h 1502"/>
                  <a:gd name="T12" fmla="*/ 40 w 81"/>
                  <a:gd name="T13" fmla="*/ 0 h 1502"/>
                  <a:gd name="T14" fmla="*/ 40 w 81"/>
                  <a:gd name="T15" fmla="*/ 0 h 1502"/>
                  <a:gd name="T16" fmla="*/ 80 w 81"/>
                  <a:gd name="T17" fmla="*/ 41 h 1502"/>
                  <a:gd name="T18" fmla="*/ 80 w 81"/>
                  <a:gd name="T19" fmla="*/ 1461 h 1502"/>
                  <a:gd name="T20" fmla="*/ 80 w 81"/>
                  <a:gd name="T21" fmla="*/ 1461 h 1502"/>
                  <a:gd name="T22" fmla="*/ 40 w 81"/>
                  <a:gd name="T23" fmla="*/ 1501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1502">
                    <a:moveTo>
                      <a:pt x="40" y="1501"/>
                    </a:moveTo>
                    <a:lnTo>
                      <a:pt x="40" y="1501"/>
                    </a:lnTo>
                    <a:lnTo>
                      <a:pt x="40" y="1501"/>
                    </a:lnTo>
                    <a:cubicBezTo>
                      <a:pt x="18" y="1501"/>
                      <a:pt x="0" y="1483"/>
                      <a:pt x="0" y="1461"/>
                    </a:cubicBezTo>
                    <a:lnTo>
                      <a:pt x="0" y="41"/>
                    </a:lnTo>
                    <a:lnTo>
                      <a:pt x="0" y="41"/>
                    </a:lnTo>
                    <a:cubicBezTo>
                      <a:pt x="0" y="18"/>
                      <a:pt x="18" y="0"/>
                      <a:pt x="40" y="0"/>
                    </a:cubicBezTo>
                    <a:lnTo>
                      <a:pt x="40" y="0"/>
                    </a:lnTo>
                    <a:cubicBezTo>
                      <a:pt x="62" y="0"/>
                      <a:pt x="80" y="18"/>
                      <a:pt x="80" y="41"/>
                    </a:cubicBezTo>
                    <a:lnTo>
                      <a:pt x="80" y="1461"/>
                    </a:lnTo>
                    <a:lnTo>
                      <a:pt x="80" y="1461"/>
                    </a:lnTo>
                    <a:cubicBezTo>
                      <a:pt x="80" y="1483"/>
                      <a:pt x="62" y="1501"/>
                      <a:pt x="40" y="1501"/>
                    </a:cubicBezTo>
                  </a:path>
                </a:pathLst>
              </a:custGeom>
              <a:solidFill>
                <a:srgbClr val="BCBEC0"/>
              </a:solidFill>
              <a:ln>
                <a:noFill/>
              </a:ln>
              <a:effectLst/>
              <a:extLst>
                <a:ext uri="{91240B29-F687-4F45-9708-019B960494DF}">
                  <a14:hiddenLine xmlns:a14="http://schemas.microsoft.com/office/drawing/2010/main" w="9525" cap="flat">
                    <a:solidFill>
                      <a:srgbClr val="A7AAA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000"/>
              </a:p>
            </p:txBody>
          </p:sp>
          <p:sp>
            <p:nvSpPr>
              <p:cNvPr id="82" name="TextBox 35">
                <a:extLst>
                  <a:ext uri="{FF2B5EF4-FFF2-40B4-BE49-F238E27FC236}">
                    <a16:creationId xmlns:a16="http://schemas.microsoft.com/office/drawing/2014/main" id="{C6733770-DFC6-F143-82A1-5A5B05A3457B}"/>
                  </a:ext>
                </a:extLst>
              </p:cNvPr>
              <p:cNvSpPr txBox="1"/>
              <p:nvPr/>
            </p:nvSpPr>
            <p:spPr>
              <a:xfrm>
                <a:off x="4862209" y="3441148"/>
                <a:ext cx="743690" cy="679663"/>
              </a:xfrm>
              <a:prstGeom prst="rect">
                <a:avLst/>
              </a:prstGeom>
              <a:noFill/>
            </p:spPr>
            <p:txBody>
              <a:bodyPr wrap="none" rtlCol="0" anchor="ctr" anchorCtr="0">
                <a:spAutoFit/>
              </a:bodyPr>
              <a:lstStyle/>
              <a:p>
                <a:pPr algn="r"/>
                <a:r>
                  <a:rPr lang="en-US" sz="4000" b="1" dirty="0">
                    <a:solidFill>
                      <a:schemeClr val="accent3"/>
                    </a:solidFill>
                    <a:latin typeface="Poppins SemiBold" pitchFamily="2" charset="77"/>
                    <a:ea typeface="League Spartan" charset="0"/>
                    <a:cs typeface="Poppins SemiBold" pitchFamily="2" charset="77"/>
                  </a:rPr>
                  <a:t>03</a:t>
                </a:r>
              </a:p>
            </p:txBody>
          </p:sp>
          <p:sp>
            <p:nvSpPr>
              <p:cNvPr id="110" name="Subtitle 2">
                <a:extLst>
                  <a:ext uri="{FF2B5EF4-FFF2-40B4-BE49-F238E27FC236}">
                    <a16:creationId xmlns:a16="http://schemas.microsoft.com/office/drawing/2014/main" id="{131732E2-ECC3-E847-87C7-35CBF3115975}"/>
                  </a:ext>
                </a:extLst>
              </p:cNvPr>
              <p:cNvSpPr txBox="1">
                <a:spLocks/>
              </p:cNvSpPr>
              <p:nvPr/>
            </p:nvSpPr>
            <p:spPr>
              <a:xfrm>
                <a:off x="5803685" y="3283243"/>
                <a:ext cx="3491135" cy="1061829"/>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s-CO" sz="1200" dirty="0"/>
                  <a:t>Fortalecer en el Talento Humano una cultura organizacional, mediante el desarrollo de competencias laborales, para garantizar una prestación del servicio humanizado y con calidad.</a:t>
                </a:r>
              </a:p>
            </p:txBody>
          </p:sp>
          <p:sp>
            <p:nvSpPr>
              <p:cNvPr id="113" name="Freeform 154"/>
              <p:cNvSpPr>
                <a:spLocks noEditPoints="1"/>
              </p:cNvSpPr>
              <p:nvPr/>
            </p:nvSpPr>
            <p:spPr bwMode="auto">
              <a:xfrm>
                <a:off x="9869307" y="3456247"/>
                <a:ext cx="734770" cy="602796"/>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7" name="Grupo 6"/>
          <p:cNvGrpSpPr/>
          <p:nvPr/>
        </p:nvGrpSpPr>
        <p:grpSpPr>
          <a:xfrm>
            <a:off x="3556603" y="2112064"/>
            <a:ext cx="7047474" cy="960069"/>
            <a:chOff x="3556603" y="2112064"/>
            <a:chExt cx="7047474" cy="960069"/>
          </a:xfrm>
        </p:grpSpPr>
        <p:grpSp>
          <p:nvGrpSpPr>
            <p:cNvPr id="91" name="Group 50">
              <a:extLst>
                <a:ext uri="{FF2B5EF4-FFF2-40B4-BE49-F238E27FC236}">
                  <a16:creationId xmlns:a16="http://schemas.microsoft.com/office/drawing/2014/main" id="{BE5F75EB-E643-1640-B0F5-E21789B2966B}"/>
                </a:ext>
              </a:extLst>
            </p:cNvPr>
            <p:cNvGrpSpPr/>
            <p:nvPr/>
          </p:nvGrpSpPr>
          <p:grpSpPr>
            <a:xfrm>
              <a:off x="3556603" y="2497017"/>
              <a:ext cx="443581" cy="443581"/>
              <a:chOff x="7435516" y="4354425"/>
              <a:chExt cx="784450" cy="784450"/>
            </a:xfrm>
          </p:grpSpPr>
          <p:sp>
            <p:nvSpPr>
              <p:cNvPr id="101" name="Oval 51">
                <a:extLst>
                  <a:ext uri="{FF2B5EF4-FFF2-40B4-BE49-F238E27FC236}">
                    <a16:creationId xmlns:a16="http://schemas.microsoft.com/office/drawing/2014/main" id="{7FA6A689-600C-3248-A64E-D07CD5416EF7}"/>
                  </a:ext>
                </a:extLst>
              </p:cNvPr>
              <p:cNvSpPr/>
              <p:nvPr/>
            </p:nvSpPr>
            <p:spPr>
              <a:xfrm>
                <a:off x="7435516" y="4354425"/>
                <a:ext cx="784450" cy="784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2" name="Oval 52">
                <a:extLst>
                  <a:ext uri="{FF2B5EF4-FFF2-40B4-BE49-F238E27FC236}">
                    <a16:creationId xmlns:a16="http://schemas.microsoft.com/office/drawing/2014/main" id="{74F73418-0AA6-514E-A9E4-5FDEBB1C29CB}"/>
                  </a:ext>
                </a:extLst>
              </p:cNvPr>
              <p:cNvSpPr/>
              <p:nvPr/>
            </p:nvSpPr>
            <p:spPr>
              <a:xfrm>
                <a:off x="7562553" y="4481462"/>
                <a:ext cx="530376" cy="5303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22" name="Grupo 121"/>
            <p:cNvGrpSpPr/>
            <p:nvPr/>
          </p:nvGrpSpPr>
          <p:grpSpPr>
            <a:xfrm>
              <a:off x="3787351" y="2112064"/>
              <a:ext cx="6816726" cy="960069"/>
              <a:chOff x="3787351" y="2112064"/>
              <a:chExt cx="6816726" cy="960069"/>
            </a:xfrm>
          </p:grpSpPr>
          <p:sp>
            <p:nvSpPr>
              <p:cNvPr id="56" name="Freeform 5">
                <a:extLst>
                  <a:ext uri="{FF2B5EF4-FFF2-40B4-BE49-F238E27FC236}">
                    <a16:creationId xmlns:a16="http://schemas.microsoft.com/office/drawing/2014/main" id="{C8910671-E7DE-B448-94EB-F0A10FA552A1}"/>
                  </a:ext>
                </a:extLst>
              </p:cNvPr>
              <p:cNvSpPr>
                <a:spLocks noChangeArrowheads="1"/>
              </p:cNvSpPr>
              <p:nvPr/>
            </p:nvSpPr>
            <p:spPr bwMode="auto">
              <a:xfrm>
                <a:off x="4401187" y="2112064"/>
                <a:ext cx="6202890" cy="960068"/>
              </a:xfrm>
              <a:prstGeom prst="roundRect">
                <a:avLst>
                  <a:gd name="adj" fmla="val 50000"/>
                </a:avLst>
              </a:prstGeom>
              <a:solidFill>
                <a:schemeClr val="accent2"/>
              </a:solidFill>
              <a:ln>
                <a:noFill/>
              </a:ln>
              <a:effectLst/>
            </p:spPr>
            <p:txBody>
              <a:bodyPr wrap="none" anchor="ctr"/>
              <a:lstStyle/>
              <a:p>
                <a:endParaRPr lang="en-US" sz="4000"/>
              </a:p>
            </p:txBody>
          </p:sp>
          <p:sp>
            <p:nvSpPr>
              <p:cNvPr id="64" name="Freeform 7">
                <a:extLst>
                  <a:ext uri="{FF2B5EF4-FFF2-40B4-BE49-F238E27FC236}">
                    <a16:creationId xmlns:a16="http://schemas.microsoft.com/office/drawing/2014/main" id="{DCF393D2-2B8D-784F-B247-1BBC9414FDB8}"/>
                  </a:ext>
                </a:extLst>
              </p:cNvPr>
              <p:cNvSpPr>
                <a:spLocks noChangeArrowheads="1"/>
              </p:cNvSpPr>
              <p:nvPr/>
            </p:nvSpPr>
            <p:spPr bwMode="auto">
              <a:xfrm>
                <a:off x="4401187" y="2112064"/>
                <a:ext cx="4893633" cy="960069"/>
              </a:xfrm>
              <a:prstGeom prst="roundRect">
                <a:avLst>
                  <a:gd name="adj" fmla="val 50000"/>
                </a:avLst>
              </a:prstGeom>
              <a:solidFill>
                <a:schemeClr val="bg1">
                  <a:lumMod val="95000"/>
                </a:schemeClr>
              </a:solidFill>
              <a:ln>
                <a:noFill/>
              </a:ln>
              <a:effectLst/>
            </p:spPr>
            <p:txBody>
              <a:bodyPr wrap="none" anchor="ctr"/>
              <a:lstStyle/>
              <a:p>
                <a:endParaRPr lang="en-US" sz="4000"/>
              </a:p>
            </p:txBody>
          </p:sp>
          <p:sp>
            <p:nvSpPr>
              <p:cNvPr id="65" name="Freeform 8">
                <a:extLst>
                  <a:ext uri="{FF2B5EF4-FFF2-40B4-BE49-F238E27FC236}">
                    <a16:creationId xmlns:a16="http://schemas.microsoft.com/office/drawing/2014/main" id="{D9B82E75-FAFA-1C47-A904-77FBF857EB08}"/>
                  </a:ext>
                </a:extLst>
              </p:cNvPr>
              <p:cNvSpPr>
                <a:spLocks noChangeArrowheads="1"/>
              </p:cNvSpPr>
              <p:nvPr/>
            </p:nvSpPr>
            <p:spPr bwMode="auto">
              <a:xfrm>
                <a:off x="5473699" y="2298828"/>
                <a:ext cx="32682" cy="586540"/>
              </a:xfrm>
              <a:custGeom>
                <a:avLst/>
                <a:gdLst>
                  <a:gd name="T0" fmla="*/ 40 w 82"/>
                  <a:gd name="T1" fmla="*/ 1502 h 1503"/>
                  <a:gd name="T2" fmla="*/ 40 w 82"/>
                  <a:gd name="T3" fmla="*/ 1502 h 1503"/>
                  <a:gd name="T4" fmla="*/ 40 w 82"/>
                  <a:gd name="T5" fmla="*/ 1502 h 1503"/>
                  <a:gd name="T6" fmla="*/ 0 w 82"/>
                  <a:gd name="T7" fmla="*/ 1462 h 1503"/>
                  <a:gd name="T8" fmla="*/ 0 w 82"/>
                  <a:gd name="T9" fmla="*/ 41 h 1503"/>
                  <a:gd name="T10" fmla="*/ 0 w 82"/>
                  <a:gd name="T11" fmla="*/ 41 h 1503"/>
                  <a:gd name="T12" fmla="*/ 40 w 82"/>
                  <a:gd name="T13" fmla="*/ 0 h 1503"/>
                  <a:gd name="T14" fmla="*/ 40 w 82"/>
                  <a:gd name="T15" fmla="*/ 0 h 1503"/>
                  <a:gd name="T16" fmla="*/ 81 w 82"/>
                  <a:gd name="T17" fmla="*/ 41 h 1503"/>
                  <a:gd name="T18" fmla="*/ 81 w 82"/>
                  <a:gd name="T19" fmla="*/ 1462 h 1503"/>
                  <a:gd name="T20" fmla="*/ 81 w 82"/>
                  <a:gd name="T21" fmla="*/ 1462 h 1503"/>
                  <a:gd name="T22" fmla="*/ 40 w 82"/>
                  <a:gd name="T23" fmla="*/ 1502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503">
                    <a:moveTo>
                      <a:pt x="40" y="1502"/>
                    </a:moveTo>
                    <a:lnTo>
                      <a:pt x="40" y="1502"/>
                    </a:lnTo>
                    <a:lnTo>
                      <a:pt x="40" y="1502"/>
                    </a:lnTo>
                    <a:cubicBezTo>
                      <a:pt x="18" y="1502"/>
                      <a:pt x="0" y="1484"/>
                      <a:pt x="0" y="1462"/>
                    </a:cubicBezTo>
                    <a:lnTo>
                      <a:pt x="0" y="41"/>
                    </a:lnTo>
                    <a:lnTo>
                      <a:pt x="0" y="41"/>
                    </a:lnTo>
                    <a:cubicBezTo>
                      <a:pt x="0" y="19"/>
                      <a:pt x="18" y="0"/>
                      <a:pt x="40" y="0"/>
                    </a:cubicBezTo>
                    <a:lnTo>
                      <a:pt x="40" y="0"/>
                    </a:lnTo>
                    <a:cubicBezTo>
                      <a:pt x="62" y="0"/>
                      <a:pt x="81" y="19"/>
                      <a:pt x="81" y="41"/>
                    </a:cubicBezTo>
                    <a:lnTo>
                      <a:pt x="81" y="1462"/>
                    </a:lnTo>
                    <a:lnTo>
                      <a:pt x="81" y="1462"/>
                    </a:lnTo>
                    <a:cubicBezTo>
                      <a:pt x="81" y="1484"/>
                      <a:pt x="62" y="1502"/>
                      <a:pt x="40" y="1502"/>
                    </a:cubicBezTo>
                  </a:path>
                </a:pathLst>
              </a:custGeom>
              <a:solidFill>
                <a:srgbClr val="BCBEC0"/>
              </a:solidFill>
              <a:ln>
                <a:noFill/>
              </a:ln>
              <a:effectLst/>
              <a:extLst>
                <a:ext uri="{91240B29-F687-4F45-9708-019B960494DF}">
                  <a14:hiddenLine xmlns:a14="http://schemas.microsoft.com/office/drawing/2010/main" w="9525" cap="flat">
                    <a:solidFill>
                      <a:srgbClr val="A7AAA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000"/>
              </a:p>
            </p:txBody>
          </p:sp>
          <p:sp>
            <p:nvSpPr>
              <p:cNvPr id="81" name="TextBox 34">
                <a:extLst>
                  <a:ext uri="{FF2B5EF4-FFF2-40B4-BE49-F238E27FC236}">
                    <a16:creationId xmlns:a16="http://schemas.microsoft.com/office/drawing/2014/main" id="{0D94095F-C68E-394D-B1DB-257A15A4BDCE}"/>
                  </a:ext>
                </a:extLst>
              </p:cNvPr>
              <p:cNvSpPr txBox="1"/>
              <p:nvPr/>
            </p:nvSpPr>
            <p:spPr>
              <a:xfrm>
                <a:off x="4558437" y="2249686"/>
                <a:ext cx="743690" cy="679663"/>
              </a:xfrm>
              <a:prstGeom prst="rect">
                <a:avLst/>
              </a:prstGeom>
              <a:noFill/>
            </p:spPr>
            <p:txBody>
              <a:bodyPr wrap="none" rtlCol="0" anchor="ctr" anchorCtr="0">
                <a:spAutoFit/>
              </a:bodyPr>
              <a:lstStyle/>
              <a:p>
                <a:pPr algn="r"/>
                <a:r>
                  <a:rPr lang="en-US" sz="4000" b="1" dirty="0">
                    <a:solidFill>
                      <a:schemeClr val="accent2"/>
                    </a:solidFill>
                    <a:latin typeface="Poppins SemiBold" pitchFamily="2" charset="77"/>
                    <a:ea typeface="League Spartan" charset="0"/>
                    <a:cs typeface="Poppins SemiBold" pitchFamily="2" charset="77"/>
                  </a:rPr>
                  <a:t>02</a:t>
                </a:r>
              </a:p>
            </p:txBody>
          </p:sp>
          <p:sp>
            <p:nvSpPr>
              <p:cNvPr id="85" name="Subtitle 2">
                <a:extLst>
                  <a:ext uri="{FF2B5EF4-FFF2-40B4-BE49-F238E27FC236}">
                    <a16:creationId xmlns:a16="http://schemas.microsoft.com/office/drawing/2014/main" id="{CBEEE83A-710D-3849-B3C9-FB48947BEB2C}"/>
                  </a:ext>
                </a:extLst>
              </p:cNvPr>
              <p:cNvSpPr txBox="1">
                <a:spLocks/>
              </p:cNvSpPr>
              <p:nvPr/>
            </p:nvSpPr>
            <p:spPr>
              <a:xfrm>
                <a:off x="5776520" y="2302453"/>
                <a:ext cx="3110208" cy="574132"/>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100"/>
                  </a:lnSpc>
                </a:pPr>
                <a:endParaRPr lang="en-US"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7" name="Straight Connector 74">
                <a:extLst>
                  <a:ext uri="{FF2B5EF4-FFF2-40B4-BE49-F238E27FC236}">
                    <a16:creationId xmlns:a16="http://schemas.microsoft.com/office/drawing/2014/main" id="{A5F6DD2F-EF38-F048-84C8-E1681CB0CF0B}"/>
                  </a:ext>
                </a:extLst>
              </p:cNvPr>
              <p:cNvCxnSpPr>
                <a:cxnSpLocks/>
                <a:endCxn id="64" idx="1"/>
              </p:cNvCxnSpPr>
              <p:nvPr/>
            </p:nvCxnSpPr>
            <p:spPr>
              <a:xfrm flipV="1">
                <a:off x="3787351" y="2592098"/>
                <a:ext cx="613836" cy="12671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9" name="Subtitle 2">
                <a:extLst>
                  <a:ext uri="{FF2B5EF4-FFF2-40B4-BE49-F238E27FC236}">
                    <a16:creationId xmlns:a16="http://schemas.microsoft.com/office/drawing/2014/main" id="{131732E2-ECC3-E847-87C7-35CBF3115975}"/>
                  </a:ext>
                </a:extLst>
              </p:cNvPr>
              <p:cNvSpPr txBox="1">
                <a:spLocks/>
              </p:cNvSpPr>
              <p:nvPr/>
            </p:nvSpPr>
            <p:spPr>
              <a:xfrm>
                <a:off x="5506382" y="2258888"/>
                <a:ext cx="3712316" cy="692497"/>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lnSpc>
                    <a:spcPct val="100000"/>
                  </a:lnSpc>
                </a:pPr>
                <a:r>
                  <a:rPr lang="es-CO" sz="1200" dirty="0"/>
                  <a:t>Fortalecer la Implementación del modelo integrado de planeación y gestión para mejorar el bienestar y la satisfacción de los usuarios.</a:t>
                </a:r>
              </a:p>
            </p:txBody>
          </p:sp>
          <p:sp>
            <p:nvSpPr>
              <p:cNvPr id="114" name="Freeform 129"/>
              <p:cNvSpPr>
                <a:spLocks noEditPoints="1"/>
              </p:cNvSpPr>
              <p:nvPr/>
            </p:nvSpPr>
            <p:spPr bwMode="auto">
              <a:xfrm>
                <a:off x="9536804" y="2242383"/>
                <a:ext cx="735299" cy="738869"/>
              </a:xfrm>
              <a:custGeom>
                <a:avLst/>
                <a:gdLst>
                  <a:gd name="T0" fmla="*/ 88 w 176"/>
                  <a:gd name="T1" fmla="*/ 136 h 176"/>
                  <a:gd name="T2" fmla="*/ 88 w 176"/>
                  <a:gd name="T3" fmla="*/ 48 h 176"/>
                  <a:gd name="T4" fmla="*/ 88 w 176"/>
                  <a:gd name="T5" fmla="*/ 72 h 176"/>
                  <a:gd name="T6" fmla="*/ 88 w 176"/>
                  <a:gd name="T7" fmla="*/ 48 h 176"/>
                  <a:gd name="T8" fmla="*/ 51 w 176"/>
                  <a:gd name="T9" fmla="*/ 72 h 176"/>
                  <a:gd name="T10" fmla="*/ 84 w 176"/>
                  <a:gd name="T11" fmla="*/ 103 h 176"/>
                  <a:gd name="T12" fmla="*/ 88 w 176"/>
                  <a:gd name="T13" fmla="*/ 80 h 176"/>
                  <a:gd name="T14" fmla="*/ 80 w 176"/>
                  <a:gd name="T15" fmla="*/ 88 h 176"/>
                  <a:gd name="T16" fmla="*/ 92 w 176"/>
                  <a:gd name="T17" fmla="*/ 103 h 176"/>
                  <a:gd name="T18" fmla="*/ 125 w 176"/>
                  <a:gd name="T19" fmla="*/ 72 h 176"/>
                  <a:gd name="T20" fmla="*/ 162 w 176"/>
                  <a:gd name="T21" fmla="*/ 68 h 176"/>
                  <a:gd name="T22" fmla="*/ 159 w 176"/>
                  <a:gd name="T23" fmla="*/ 34 h 176"/>
                  <a:gd name="T24" fmla="*/ 134 w 176"/>
                  <a:gd name="T25" fmla="*/ 17 h 176"/>
                  <a:gd name="T26" fmla="*/ 106 w 176"/>
                  <a:gd name="T27" fmla="*/ 6 h 176"/>
                  <a:gd name="T28" fmla="*/ 70 w 176"/>
                  <a:gd name="T29" fmla="*/ 6 h 176"/>
                  <a:gd name="T30" fmla="*/ 42 w 176"/>
                  <a:gd name="T31" fmla="*/ 17 h 176"/>
                  <a:gd name="T32" fmla="*/ 17 w 176"/>
                  <a:gd name="T33" fmla="*/ 34 h 176"/>
                  <a:gd name="T34" fmla="*/ 14 w 176"/>
                  <a:gd name="T35" fmla="*/ 68 h 176"/>
                  <a:gd name="T36" fmla="*/ 0 w 176"/>
                  <a:gd name="T37" fmla="*/ 100 h 176"/>
                  <a:gd name="T38" fmla="*/ 22 w 176"/>
                  <a:gd name="T39" fmla="*/ 126 h 176"/>
                  <a:gd name="T40" fmla="*/ 34 w 176"/>
                  <a:gd name="T41" fmla="*/ 159 h 176"/>
                  <a:gd name="T42" fmla="*/ 50 w 176"/>
                  <a:gd name="T43" fmla="*/ 154 h 176"/>
                  <a:gd name="T44" fmla="*/ 76 w 176"/>
                  <a:gd name="T45" fmla="*/ 176 h 176"/>
                  <a:gd name="T46" fmla="*/ 108 w 176"/>
                  <a:gd name="T47" fmla="*/ 162 h 176"/>
                  <a:gd name="T48" fmla="*/ 138 w 176"/>
                  <a:gd name="T49" fmla="*/ 160 h 176"/>
                  <a:gd name="T50" fmla="*/ 159 w 176"/>
                  <a:gd name="T51" fmla="*/ 134 h 176"/>
                  <a:gd name="T52" fmla="*/ 170 w 176"/>
                  <a:gd name="T53" fmla="*/ 106 h 176"/>
                  <a:gd name="T54" fmla="*/ 170 w 176"/>
                  <a:gd name="T55" fmla="*/ 70 h 176"/>
                  <a:gd name="T56" fmla="*/ 160 w 176"/>
                  <a:gd name="T57" fmla="*/ 100 h 176"/>
                  <a:gd name="T58" fmla="*/ 147 w 176"/>
                  <a:gd name="T59" fmla="*/ 130 h 176"/>
                  <a:gd name="T60" fmla="*/ 138 w 176"/>
                  <a:gd name="T61" fmla="*/ 152 h 176"/>
                  <a:gd name="T62" fmla="*/ 122 w 176"/>
                  <a:gd name="T63" fmla="*/ 147 h 176"/>
                  <a:gd name="T64" fmla="*/ 98 w 176"/>
                  <a:gd name="T65" fmla="*/ 168 h 176"/>
                  <a:gd name="T66" fmla="*/ 76 w 176"/>
                  <a:gd name="T67" fmla="*/ 160 h 176"/>
                  <a:gd name="T68" fmla="*/ 50 w 176"/>
                  <a:gd name="T69" fmla="*/ 146 h 176"/>
                  <a:gd name="T70" fmla="*/ 38 w 176"/>
                  <a:gd name="T71" fmla="*/ 152 h 176"/>
                  <a:gd name="T72" fmla="*/ 29 w 176"/>
                  <a:gd name="T73" fmla="*/ 122 h 176"/>
                  <a:gd name="T74" fmla="*/ 8 w 176"/>
                  <a:gd name="T75" fmla="*/ 98 h 176"/>
                  <a:gd name="T76" fmla="*/ 16 w 176"/>
                  <a:gd name="T77" fmla="*/ 76 h 176"/>
                  <a:gd name="T78" fmla="*/ 29 w 176"/>
                  <a:gd name="T79" fmla="*/ 46 h 176"/>
                  <a:gd name="T80" fmla="*/ 38 w 176"/>
                  <a:gd name="T81" fmla="*/ 24 h 176"/>
                  <a:gd name="T82" fmla="*/ 54 w 176"/>
                  <a:gd name="T83" fmla="*/ 29 h 176"/>
                  <a:gd name="T84" fmla="*/ 78 w 176"/>
                  <a:gd name="T85" fmla="*/ 8 h 176"/>
                  <a:gd name="T86" fmla="*/ 100 w 176"/>
                  <a:gd name="T87" fmla="*/ 16 h 176"/>
                  <a:gd name="T88" fmla="*/ 126 w 176"/>
                  <a:gd name="T89" fmla="*/ 30 h 176"/>
                  <a:gd name="T90" fmla="*/ 152 w 176"/>
                  <a:gd name="T91" fmla="*/ 38 h 176"/>
                  <a:gd name="T92" fmla="*/ 147 w 176"/>
                  <a:gd name="T93" fmla="*/ 54 h 176"/>
                  <a:gd name="T94" fmla="*/ 168 w 176"/>
                  <a:gd name="T95" fmla="*/ 7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88" y="40"/>
                    </a:moveTo>
                    <a:cubicBezTo>
                      <a:pt x="61" y="40"/>
                      <a:pt x="40" y="61"/>
                      <a:pt x="40" y="88"/>
                    </a:cubicBezTo>
                    <a:cubicBezTo>
                      <a:pt x="40" y="115"/>
                      <a:pt x="61" y="136"/>
                      <a:pt x="88" y="136"/>
                    </a:cubicBezTo>
                    <a:cubicBezTo>
                      <a:pt x="115" y="136"/>
                      <a:pt x="136" y="115"/>
                      <a:pt x="136" y="88"/>
                    </a:cubicBezTo>
                    <a:cubicBezTo>
                      <a:pt x="136" y="61"/>
                      <a:pt x="115" y="40"/>
                      <a:pt x="88" y="40"/>
                    </a:cubicBezTo>
                    <a:moveTo>
                      <a:pt x="88" y="48"/>
                    </a:moveTo>
                    <a:cubicBezTo>
                      <a:pt x="102" y="48"/>
                      <a:pt x="114" y="55"/>
                      <a:pt x="121" y="65"/>
                    </a:cubicBezTo>
                    <a:cubicBezTo>
                      <a:pt x="100" y="77"/>
                      <a:pt x="100" y="77"/>
                      <a:pt x="100" y="77"/>
                    </a:cubicBezTo>
                    <a:cubicBezTo>
                      <a:pt x="97" y="74"/>
                      <a:pt x="93" y="72"/>
                      <a:pt x="88" y="72"/>
                    </a:cubicBezTo>
                    <a:cubicBezTo>
                      <a:pt x="83" y="72"/>
                      <a:pt x="79" y="74"/>
                      <a:pt x="76" y="77"/>
                    </a:cubicBezTo>
                    <a:cubicBezTo>
                      <a:pt x="55" y="65"/>
                      <a:pt x="55" y="65"/>
                      <a:pt x="55" y="65"/>
                    </a:cubicBezTo>
                    <a:cubicBezTo>
                      <a:pt x="62" y="55"/>
                      <a:pt x="74" y="48"/>
                      <a:pt x="88" y="48"/>
                    </a:cubicBezTo>
                    <a:moveTo>
                      <a:pt x="84" y="128"/>
                    </a:moveTo>
                    <a:cubicBezTo>
                      <a:pt x="64" y="126"/>
                      <a:pt x="48" y="109"/>
                      <a:pt x="48" y="88"/>
                    </a:cubicBezTo>
                    <a:cubicBezTo>
                      <a:pt x="48" y="82"/>
                      <a:pt x="49" y="77"/>
                      <a:pt x="51" y="72"/>
                    </a:cubicBezTo>
                    <a:cubicBezTo>
                      <a:pt x="73" y="84"/>
                      <a:pt x="73" y="84"/>
                      <a:pt x="73" y="84"/>
                    </a:cubicBezTo>
                    <a:cubicBezTo>
                      <a:pt x="72" y="85"/>
                      <a:pt x="72" y="87"/>
                      <a:pt x="72" y="88"/>
                    </a:cubicBezTo>
                    <a:cubicBezTo>
                      <a:pt x="72" y="95"/>
                      <a:pt x="77" y="102"/>
                      <a:pt x="84" y="103"/>
                    </a:cubicBezTo>
                    <a:lnTo>
                      <a:pt x="84" y="128"/>
                    </a:lnTo>
                    <a:close/>
                    <a:moveTo>
                      <a:pt x="80" y="88"/>
                    </a:moveTo>
                    <a:cubicBezTo>
                      <a:pt x="80" y="84"/>
                      <a:pt x="84" y="80"/>
                      <a:pt x="88" y="80"/>
                    </a:cubicBezTo>
                    <a:cubicBezTo>
                      <a:pt x="92" y="80"/>
                      <a:pt x="96" y="84"/>
                      <a:pt x="96" y="88"/>
                    </a:cubicBezTo>
                    <a:cubicBezTo>
                      <a:pt x="96" y="92"/>
                      <a:pt x="92" y="96"/>
                      <a:pt x="88" y="96"/>
                    </a:cubicBezTo>
                    <a:cubicBezTo>
                      <a:pt x="84" y="96"/>
                      <a:pt x="80" y="92"/>
                      <a:pt x="80" y="88"/>
                    </a:cubicBezTo>
                    <a:moveTo>
                      <a:pt x="128" y="88"/>
                    </a:moveTo>
                    <a:cubicBezTo>
                      <a:pt x="128" y="109"/>
                      <a:pt x="112" y="126"/>
                      <a:pt x="92" y="128"/>
                    </a:cubicBezTo>
                    <a:cubicBezTo>
                      <a:pt x="92" y="103"/>
                      <a:pt x="92" y="103"/>
                      <a:pt x="92" y="103"/>
                    </a:cubicBezTo>
                    <a:cubicBezTo>
                      <a:pt x="99" y="102"/>
                      <a:pt x="104" y="95"/>
                      <a:pt x="104" y="88"/>
                    </a:cubicBezTo>
                    <a:cubicBezTo>
                      <a:pt x="104" y="87"/>
                      <a:pt x="104" y="85"/>
                      <a:pt x="103" y="84"/>
                    </a:cubicBezTo>
                    <a:cubicBezTo>
                      <a:pt x="125" y="72"/>
                      <a:pt x="125" y="72"/>
                      <a:pt x="125" y="72"/>
                    </a:cubicBezTo>
                    <a:cubicBezTo>
                      <a:pt x="127" y="77"/>
                      <a:pt x="128" y="82"/>
                      <a:pt x="128" y="88"/>
                    </a:cubicBezTo>
                    <a:moveTo>
                      <a:pt x="170" y="70"/>
                    </a:moveTo>
                    <a:cubicBezTo>
                      <a:pt x="162" y="68"/>
                      <a:pt x="162" y="68"/>
                      <a:pt x="162" y="68"/>
                    </a:cubicBezTo>
                    <a:cubicBezTo>
                      <a:pt x="160" y="62"/>
                      <a:pt x="157" y="56"/>
                      <a:pt x="154" y="50"/>
                    </a:cubicBezTo>
                    <a:cubicBezTo>
                      <a:pt x="159" y="42"/>
                      <a:pt x="159" y="42"/>
                      <a:pt x="159" y="42"/>
                    </a:cubicBezTo>
                    <a:cubicBezTo>
                      <a:pt x="160" y="40"/>
                      <a:pt x="161" y="36"/>
                      <a:pt x="159" y="34"/>
                    </a:cubicBezTo>
                    <a:cubicBezTo>
                      <a:pt x="142" y="17"/>
                      <a:pt x="142" y="17"/>
                      <a:pt x="142" y="17"/>
                    </a:cubicBezTo>
                    <a:cubicBezTo>
                      <a:pt x="141" y="16"/>
                      <a:pt x="140" y="16"/>
                      <a:pt x="138" y="16"/>
                    </a:cubicBezTo>
                    <a:cubicBezTo>
                      <a:pt x="137" y="16"/>
                      <a:pt x="135" y="17"/>
                      <a:pt x="134" y="17"/>
                    </a:cubicBezTo>
                    <a:cubicBezTo>
                      <a:pt x="126" y="22"/>
                      <a:pt x="126" y="22"/>
                      <a:pt x="126" y="22"/>
                    </a:cubicBezTo>
                    <a:cubicBezTo>
                      <a:pt x="120" y="19"/>
                      <a:pt x="114" y="16"/>
                      <a:pt x="108" y="14"/>
                    </a:cubicBezTo>
                    <a:cubicBezTo>
                      <a:pt x="106" y="6"/>
                      <a:pt x="106" y="6"/>
                      <a:pt x="106" y="6"/>
                    </a:cubicBezTo>
                    <a:cubicBezTo>
                      <a:pt x="105" y="3"/>
                      <a:pt x="103" y="0"/>
                      <a:pt x="100" y="0"/>
                    </a:cubicBezTo>
                    <a:cubicBezTo>
                      <a:pt x="76" y="0"/>
                      <a:pt x="76" y="0"/>
                      <a:pt x="76" y="0"/>
                    </a:cubicBezTo>
                    <a:cubicBezTo>
                      <a:pt x="73" y="0"/>
                      <a:pt x="71" y="3"/>
                      <a:pt x="70" y="6"/>
                    </a:cubicBezTo>
                    <a:cubicBezTo>
                      <a:pt x="68" y="14"/>
                      <a:pt x="68" y="14"/>
                      <a:pt x="68" y="14"/>
                    </a:cubicBezTo>
                    <a:cubicBezTo>
                      <a:pt x="62" y="16"/>
                      <a:pt x="56" y="19"/>
                      <a:pt x="50" y="22"/>
                    </a:cubicBezTo>
                    <a:cubicBezTo>
                      <a:pt x="42" y="17"/>
                      <a:pt x="42" y="17"/>
                      <a:pt x="42" y="17"/>
                    </a:cubicBezTo>
                    <a:cubicBezTo>
                      <a:pt x="41" y="17"/>
                      <a:pt x="39" y="16"/>
                      <a:pt x="38" y="16"/>
                    </a:cubicBezTo>
                    <a:cubicBezTo>
                      <a:pt x="36" y="16"/>
                      <a:pt x="35" y="16"/>
                      <a:pt x="34" y="17"/>
                    </a:cubicBezTo>
                    <a:cubicBezTo>
                      <a:pt x="17" y="34"/>
                      <a:pt x="17" y="34"/>
                      <a:pt x="17" y="34"/>
                    </a:cubicBezTo>
                    <a:cubicBezTo>
                      <a:pt x="15" y="36"/>
                      <a:pt x="16" y="40"/>
                      <a:pt x="17" y="42"/>
                    </a:cubicBezTo>
                    <a:cubicBezTo>
                      <a:pt x="22" y="50"/>
                      <a:pt x="22" y="50"/>
                      <a:pt x="22" y="50"/>
                    </a:cubicBezTo>
                    <a:cubicBezTo>
                      <a:pt x="19" y="56"/>
                      <a:pt x="16" y="62"/>
                      <a:pt x="14" y="68"/>
                    </a:cubicBezTo>
                    <a:cubicBezTo>
                      <a:pt x="6" y="70"/>
                      <a:pt x="6" y="70"/>
                      <a:pt x="6" y="70"/>
                    </a:cubicBezTo>
                    <a:cubicBezTo>
                      <a:pt x="3" y="71"/>
                      <a:pt x="0" y="73"/>
                      <a:pt x="0" y="76"/>
                    </a:cubicBezTo>
                    <a:cubicBezTo>
                      <a:pt x="0" y="100"/>
                      <a:pt x="0" y="100"/>
                      <a:pt x="0" y="100"/>
                    </a:cubicBezTo>
                    <a:cubicBezTo>
                      <a:pt x="0" y="103"/>
                      <a:pt x="3" y="105"/>
                      <a:pt x="6" y="106"/>
                    </a:cubicBezTo>
                    <a:cubicBezTo>
                      <a:pt x="14" y="108"/>
                      <a:pt x="14" y="108"/>
                      <a:pt x="14" y="108"/>
                    </a:cubicBezTo>
                    <a:cubicBezTo>
                      <a:pt x="16" y="114"/>
                      <a:pt x="19" y="120"/>
                      <a:pt x="22" y="126"/>
                    </a:cubicBezTo>
                    <a:cubicBezTo>
                      <a:pt x="17" y="134"/>
                      <a:pt x="17" y="134"/>
                      <a:pt x="17" y="134"/>
                    </a:cubicBezTo>
                    <a:cubicBezTo>
                      <a:pt x="16" y="136"/>
                      <a:pt x="15" y="140"/>
                      <a:pt x="17" y="142"/>
                    </a:cubicBezTo>
                    <a:cubicBezTo>
                      <a:pt x="34" y="159"/>
                      <a:pt x="34" y="159"/>
                      <a:pt x="34" y="159"/>
                    </a:cubicBezTo>
                    <a:cubicBezTo>
                      <a:pt x="35" y="160"/>
                      <a:pt x="36" y="160"/>
                      <a:pt x="38" y="160"/>
                    </a:cubicBezTo>
                    <a:cubicBezTo>
                      <a:pt x="39" y="160"/>
                      <a:pt x="41" y="159"/>
                      <a:pt x="42" y="159"/>
                    </a:cubicBezTo>
                    <a:cubicBezTo>
                      <a:pt x="50" y="154"/>
                      <a:pt x="50" y="154"/>
                      <a:pt x="50" y="154"/>
                    </a:cubicBezTo>
                    <a:cubicBezTo>
                      <a:pt x="56" y="157"/>
                      <a:pt x="62" y="160"/>
                      <a:pt x="68" y="162"/>
                    </a:cubicBezTo>
                    <a:cubicBezTo>
                      <a:pt x="70" y="170"/>
                      <a:pt x="70" y="170"/>
                      <a:pt x="70" y="170"/>
                    </a:cubicBezTo>
                    <a:cubicBezTo>
                      <a:pt x="71" y="173"/>
                      <a:pt x="73" y="176"/>
                      <a:pt x="76" y="176"/>
                    </a:cubicBezTo>
                    <a:cubicBezTo>
                      <a:pt x="100" y="176"/>
                      <a:pt x="100" y="176"/>
                      <a:pt x="100" y="176"/>
                    </a:cubicBezTo>
                    <a:cubicBezTo>
                      <a:pt x="103" y="176"/>
                      <a:pt x="105" y="173"/>
                      <a:pt x="106" y="170"/>
                    </a:cubicBezTo>
                    <a:cubicBezTo>
                      <a:pt x="108" y="162"/>
                      <a:pt x="108" y="162"/>
                      <a:pt x="108" y="162"/>
                    </a:cubicBezTo>
                    <a:cubicBezTo>
                      <a:pt x="114" y="160"/>
                      <a:pt x="120" y="157"/>
                      <a:pt x="126" y="154"/>
                    </a:cubicBezTo>
                    <a:cubicBezTo>
                      <a:pt x="134" y="159"/>
                      <a:pt x="134" y="159"/>
                      <a:pt x="134" y="159"/>
                    </a:cubicBezTo>
                    <a:cubicBezTo>
                      <a:pt x="135" y="159"/>
                      <a:pt x="137" y="160"/>
                      <a:pt x="138"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7" y="120"/>
                      <a:pt x="160" y="114"/>
                      <a:pt x="162" y="108"/>
                    </a:cubicBezTo>
                    <a:cubicBezTo>
                      <a:pt x="170" y="106"/>
                      <a:pt x="170" y="106"/>
                      <a:pt x="170" y="106"/>
                    </a:cubicBezTo>
                    <a:cubicBezTo>
                      <a:pt x="173" y="105"/>
                      <a:pt x="176" y="103"/>
                      <a:pt x="176" y="100"/>
                    </a:cubicBezTo>
                    <a:cubicBezTo>
                      <a:pt x="176" y="76"/>
                      <a:pt x="176" y="76"/>
                      <a:pt x="176" y="76"/>
                    </a:cubicBezTo>
                    <a:cubicBezTo>
                      <a:pt x="176" y="73"/>
                      <a:pt x="173" y="71"/>
                      <a:pt x="170" y="70"/>
                    </a:cubicBezTo>
                    <a:moveTo>
                      <a:pt x="168" y="98"/>
                    </a:moveTo>
                    <a:cubicBezTo>
                      <a:pt x="168" y="98"/>
                      <a:pt x="168" y="98"/>
                      <a:pt x="168" y="98"/>
                    </a:cubicBezTo>
                    <a:cubicBezTo>
                      <a:pt x="160" y="100"/>
                      <a:pt x="160" y="100"/>
                      <a:pt x="160" y="100"/>
                    </a:cubicBezTo>
                    <a:cubicBezTo>
                      <a:pt x="157" y="101"/>
                      <a:pt x="155" y="103"/>
                      <a:pt x="154" y="106"/>
                    </a:cubicBezTo>
                    <a:cubicBezTo>
                      <a:pt x="152" y="111"/>
                      <a:pt x="150" y="117"/>
                      <a:pt x="147" y="122"/>
                    </a:cubicBezTo>
                    <a:cubicBezTo>
                      <a:pt x="146" y="125"/>
                      <a:pt x="146" y="128"/>
                      <a:pt x="147" y="130"/>
                    </a:cubicBezTo>
                    <a:cubicBezTo>
                      <a:pt x="152" y="138"/>
                      <a:pt x="152" y="138"/>
                      <a:pt x="152" y="138"/>
                    </a:cubicBezTo>
                    <a:cubicBezTo>
                      <a:pt x="138" y="152"/>
                      <a:pt x="138" y="152"/>
                      <a:pt x="138" y="152"/>
                    </a:cubicBezTo>
                    <a:cubicBezTo>
                      <a:pt x="138" y="152"/>
                      <a:pt x="138" y="152"/>
                      <a:pt x="138" y="152"/>
                    </a:cubicBezTo>
                    <a:cubicBezTo>
                      <a:pt x="130" y="147"/>
                      <a:pt x="130" y="147"/>
                      <a:pt x="130" y="147"/>
                    </a:cubicBezTo>
                    <a:cubicBezTo>
                      <a:pt x="129" y="146"/>
                      <a:pt x="128" y="146"/>
                      <a:pt x="126" y="146"/>
                    </a:cubicBezTo>
                    <a:cubicBezTo>
                      <a:pt x="125" y="146"/>
                      <a:pt x="123" y="146"/>
                      <a:pt x="122" y="147"/>
                    </a:cubicBezTo>
                    <a:cubicBezTo>
                      <a:pt x="117" y="150"/>
                      <a:pt x="111" y="152"/>
                      <a:pt x="106" y="154"/>
                    </a:cubicBezTo>
                    <a:cubicBezTo>
                      <a:pt x="103" y="155"/>
                      <a:pt x="101" y="157"/>
                      <a:pt x="100" y="160"/>
                    </a:cubicBezTo>
                    <a:cubicBezTo>
                      <a:pt x="98" y="168"/>
                      <a:pt x="98" y="168"/>
                      <a:pt x="98" y="168"/>
                    </a:cubicBezTo>
                    <a:cubicBezTo>
                      <a:pt x="98" y="168"/>
                      <a:pt x="98" y="168"/>
                      <a:pt x="98" y="168"/>
                    </a:cubicBezTo>
                    <a:cubicBezTo>
                      <a:pt x="78" y="168"/>
                      <a:pt x="78" y="168"/>
                      <a:pt x="78" y="168"/>
                    </a:cubicBezTo>
                    <a:cubicBezTo>
                      <a:pt x="76" y="160"/>
                      <a:pt x="76" y="160"/>
                      <a:pt x="76" y="160"/>
                    </a:cubicBezTo>
                    <a:cubicBezTo>
                      <a:pt x="75" y="157"/>
                      <a:pt x="73" y="155"/>
                      <a:pt x="70" y="154"/>
                    </a:cubicBezTo>
                    <a:cubicBezTo>
                      <a:pt x="65" y="152"/>
                      <a:pt x="59" y="150"/>
                      <a:pt x="54" y="147"/>
                    </a:cubicBezTo>
                    <a:cubicBezTo>
                      <a:pt x="53" y="146"/>
                      <a:pt x="51" y="146"/>
                      <a:pt x="50" y="146"/>
                    </a:cubicBezTo>
                    <a:cubicBezTo>
                      <a:pt x="48" y="146"/>
                      <a:pt x="47" y="146"/>
                      <a:pt x="46" y="147"/>
                    </a:cubicBezTo>
                    <a:cubicBezTo>
                      <a:pt x="39" y="152"/>
                      <a:pt x="39" y="152"/>
                      <a:pt x="39" y="152"/>
                    </a:cubicBezTo>
                    <a:cubicBezTo>
                      <a:pt x="38" y="152"/>
                      <a:pt x="38" y="152"/>
                      <a:pt x="38" y="152"/>
                    </a:cubicBezTo>
                    <a:cubicBezTo>
                      <a:pt x="24" y="138"/>
                      <a:pt x="24" y="138"/>
                      <a:pt x="24" y="138"/>
                    </a:cubicBezTo>
                    <a:cubicBezTo>
                      <a:pt x="29" y="130"/>
                      <a:pt x="29" y="130"/>
                      <a:pt x="29" y="130"/>
                    </a:cubicBezTo>
                    <a:cubicBezTo>
                      <a:pt x="30" y="128"/>
                      <a:pt x="30" y="125"/>
                      <a:pt x="29" y="122"/>
                    </a:cubicBezTo>
                    <a:cubicBezTo>
                      <a:pt x="26" y="117"/>
                      <a:pt x="24" y="111"/>
                      <a:pt x="22" y="106"/>
                    </a:cubicBezTo>
                    <a:cubicBezTo>
                      <a:pt x="21" y="103"/>
                      <a:pt x="19" y="101"/>
                      <a:pt x="16" y="100"/>
                    </a:cubicBezTo>
                    <a:cubicBezTo>
                      <a:pt x="8" y="98"/>
                      <a:pt x="8" y="98"/>
                      <a:pt x="8" y="98"/>
                    </a:cubicBezTo>
                    <a:cubicBezTo>
                      <a:pt x="8" y="98"/>
                      <a:pt x="8" y="98"/>
                      <a:pt x="8" y="98"/>
                    </a:cubicBezTo>
                    <a:cubicBezTo>
                      <a:pt x="8" y="78"/>
                      <a:pt x="8" y="78"/>
                      <a:pt x="8" y="78"/>
                    </a:cubicBezTo>
                    <a:cubicBezTo>
                      <a:pt x="16" y="76"/>
                      <a:pt x="16" y="76"/>
                      <a:pt x="16" y="76"/>
                    </a:cubicBezTo>
                    <a:cubicBezTo>
                      <a:pt x="19" y="75"/>
                      <a:pt x="21" y="73"/>
                      <a:pt x="22" y="70"/>
                    </a:cubicBezTo>
                    <a:cubicBezTo>
                      <a:pt x="24" y="65"/>
                      <a:pt x="26" y="59"/>
                      <a:pt x="29" y="54"/>
                    </a:cubicBezTo>
                    <a:cubicBezTo>
                      <a:pt x="30" y="51"/>
                      <a:pt x="30" y="48"/>
                      <a:pt x="29" y="46"/>
                    </a:cubicBezTo>
                    <a:cubicBezTo>
                      <a:pt x="24" y="38"/>
                      <a:pt x="24" y="38"/>
                      <a:pt x="24" y="38"/>
                    </a:cubicBezTo>
                    <a:cubicBezTo>
                      <a:pt x="24" y="38"/>
                      <a:pt x="24" y="38"/>
                      <a:pt x="24" y="38"/>
                    </a:cubicBezTo>
                    <a:cubicBezTo>
                      <a:pt x="38" y="24"/>
                      <a:pt x="38" y="24"/>
                      <a:pt x="38" y="24"/>
                    </a:cubicBezTo>
                    <a:cubicBezTo>
                      <a:pt x="46" y="29"/>
                      <a:pt x="46" y="29"/>
                      <a:pt x="46" y="29"/>
                    </a:cubicBezTo>
                    <a:cubicBezTo>
                      <a:pt x="47" y="30"/>
                      <a:pt x="48" y="30"/>
                      <a:pt x="50" y="30"/>
                    </a:cubicBezTo>
                    <a:cubicBezTo>
                      <a:pt x="51" y="30"/>
                      <a:pt x="53" y="30"/>
                      <a:pt x="54" y="29"/>
                    </a:cubicBezTo>
                    <a:cubicBezTo>
                      <a:pt x="59" y="26"/>
                      <a:pt x="65" y="24"/>
                      <a:pt x="70" y="22"/>
                    </a:cubicBezTo>
                    <a:cubicBezTo>
                      <a:pt x="73" y="21"/>
                      <a:pt x="75" y="19"/>
                      <a:pt x="76" y="16"/>
                    </a:cubicBezTo>
                    <a:cubicBezTo>
                      <a:pt x="78" y="8"/>
                      <a:pt x="78" y="8"/>
                      <a:pt x="78" y="8"/>
                    </a:cubicBezTo>
                    <a:cubicBezTo>
                      <a:pt x="98" y="8"/>
                      <a:pt x="98" y="8"/>
                      <a:pt x="98" y="8"/>
                    </a:cubicBezTo>
                    <a:cubicBezTo>
                      <a:pt x="98" y="8"/>
                      <a:pt x="98" y="8"/>
                      <a:pt x="98" y="8"/>
                    </a:cubicBezTo>
                    <a:cubicBezTo>
                      <a:pt x="100" y="16"/>
                      <a:pt x="100" y="16"/>
                      <a:pt x="100" y="16"/>
                    </a:cubicBezTo>
                    <a:cubicBezTo>
                      <a:pt x="101" y="19"/>
                      <a:pt x="103" y="21"/>
                      <a:pt x="106" y="22"/>
                    </a:cubicBezTo>
                    <a:cubicBezTo>
                      <a:pt x="111" y="24"/>
                      <a:pt x="117" y="26"/>
                      <a:pt x="122" y="29"/>
                    </a:cubicBezTo>
                    <a:cubicBezTo>
                      <a:pt x="123" y="30"/>
                      <a:pt x="125" y="30"/>
                      <a:pt x="126" y="30"/>
                    </a:cubicBezTo>
                    <a:cubicBezTo>
                      <a:pt x="128" y="30"/>
                      <a:pt x="129" y="30"/>
                      <a:pt x="130" y="29"/>
                    </a:cubicBezTo>
                    <a:cubicBezTo>
                      <a:pt x="138" y="24"/>
                      <a:pt x="138" y="24"/>
                      <a:pt x="138" y="24"/>
                    </a:cubicBezTo>
                    <a:cubicBezTo>
                      <a:pt x="152" y="38"/>
                      <a:pt x="152" y="38"/>
                      <a:pt x="152" y="38"/>
                    </a:cubicBezTo>
                    <a:cubicBezTo>
                      <a:pt x="152" y="38"/>
                      <a:pt x="152" y="38"/>
                      <a:pt x="152" y="39"/>
                    </a:cubicBezTo>
                    <a:cubicBezTo>
                      <a:pt x="147" y="46"/>
                      <a:pt x="147" y="46"/>
                      <a:pt x="147" y="46"/>
                    </a:cubicBezTo>
                    <a:cubicBezTo>
                      <a:pt x="146" y="48"/>
                      <a:pt x="146" y="51"/>
                      <a:pt x="147" y="54"/>
                    </a:cubicBezTo>
                    <a:cubicBezTo>
                      <a:pt x="150" y="59"/>
                      <a:pt x="152" y="65"/>
                      <a:pt x="154" y="70"/>
                    </a:cubicBezTo>
                    <a:cubicBezTo>
                      <a:pt x="155" y="73"/>
                      <a:pt x="157" y="75"/>
                      <a:pt x="160" y="76"/>
                    </a:cubicBezTo>
                    <a:cubicBezTo>
                      <a:pt x="168" y="78"/>
                      <a:pt x="168" y="78"/>
                      <a:pt x="168" y="78"/>
                    </a:cubicBezTo>
                    <a:lnTo>
                      <a:pt x="168" y="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 name="Grupo 5"/>
          <p:cNvGrpSpPr/>
          <p:nvPr/>
        </p:nvGrpSpPr>
        <p:grpSpPr>
          <a:xfrm>
            <a:off x="2748832" y="912325"/>
            <a:ext cx="7523271" cy="1327268"/>
            <a:chOff x="2748832" y="912325"/>
            <a:chExt cx="7523271" cy="1327268"/>
          </a:xfrm>
        </p:grpSpPr>
        <p:grpSp>
          <p:nvGrpSpPr>
            <p:cNvPr id="88" name="Group 43">
              <a:extLst>
                <a:ext uri="{FF2B5EF4-FFF2-40B4-BE49-F238E27FC236}">
                  <a16:creationId xmlns:a16="http://schemas.microsoft.com/office/drawing/2014/main" id="{9063BC6B-08C3-3D44-82D5-F73D0F21894D}"/>
                </a:ext>
              </a:extLst>
            </p:cNvPr>
            <p:cNvGrpSpPr/>
            <p:nvPr/>
          </p:nvGrpSpPr>
          <p:grpSpPr>
            <a:xfrm>
              <a:off x="2748832" y="1796012"/>
              <a:ext cx="443581" cy="443581"/>
              <a:chOff x="7435516" y="4354425"/>
              <a:chExt cx="784450" cy="784450"/>
            </a:xfrm>
          </p:grpSpPr>
          <p:sp>
            <p:nvSpPr>
              <p:cNvPr id="107" name="Oval 41">
                <a:extLst>
                  <a:ext uri="{FF2B5EF4-FFF2-40B4-BE49-F238E27FC236}">
                    <a16:creationId xmlns:a16="http://schemas.microsoft.com/office/drawing/2014/main" id="{B3028560-A9FF-BA4B-8302-21129218673B}"/>
                  </a:ext>
                </a:extLst>
              </p:cNvPr>
              <p:cNvSpPr/>
              <p:nvPr/>
            </p:nvSpPr>
            <p:spPr>
              <a:xfrm>
                <a:off x="7435516" y="4354425"/>
                <a:ext cx="784450" cy="784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8" name="Oval 42">
                <a:extLst>
                  <a:ext uri="{FF2B5EF4-FFF2-40B4-BE49-F238E27FC236}">
                    <a16:creationId xmlns:a16="http://schemas.microsoft.com/office/drawing/2014/main" id="{0849C52B-13E2-BC4C-8064-A9A94DE77878}"/>
                  </a:ext>
                </a:extLst>
              </p:cNvPr>
              <p:cNvSpPr/>
              <p:nvPr/>
            </p:nvSpPr>
            <p:spPr>
              <a:xfrm>
                <a:off x="7562553" y="4481462"/>
                <a:ext cx="530376" cy="5303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21" name="Grupo 120"/>
            <p:cNvGrpSpPr/>
            <p:nvPr/>
          </p:nvGrpSpPr>
          <p:grpSpPr>
            <a:xfrm>
              <a:off x="2970622" y="912325"/>
              <a:ext cx="7301481" cy="1110023"/>
              <a:chOff x="2970622" y="912325"/>
              <a:chExt cx="7301481" cy="1110023"/>
            </a:xfrm>
          </p:grpSpPr>
          <p:sp>
            <p:nvSpPr>
              <p:cNvPr id="57" name="Freeform 5">
                <a:extLst>
                  <a:ext uri="{FF2B5EF4-FFF2-40B4-BE49-F238E27FC236}">
                    <a16:creationId xmlns:a16="http://schemas.microsoft.com/office/drawing/2014/main" id="{2EBF1A39-5318-1640-93F7-C3C5E51A3F62}"/>
                  </a:ext>
                </a:extLst>
              </p:cNvPr>
              <p:cNvSpPr>
                <a:spLocks noChangeArrowheads="1"/>
              </p:cNvSpPr>
              <p:nvPr/>
            </p:nvSpPr>
            <p:spPr bwMode="auto">
              <a:xfrm>
                <a:off x="4069213" y="912325"/>
                <a:ext cx="6202890" cy="960068"/>
              </a:xfrm>
              <a:prstGeom prst="roundRect">
                <a:avLst>
                  <a:gd name="adj" fmla="val 50000"/>
                </a:avLst>
              </a:prstGeom>
              <a:solidFill>
                <a:schemeClr val="accent1"/>
              </a:solidFill>
              <a:ln>
                <a:noFill/>
              </a:ln>
              <a:effectLst/>
            </p:spPr>
            <p:txBody>
              <a:bodyPr wrap="none" anchor="ctr"/>
              <a:lstStyle/>
              <a:p>
                <a:endParaRPr lang="en-US" sz="4000"/>
              </a:p>
            </p:txBody>
          </p:sp>
          <p:sp>
            <p:nvSpPr>
              <p:cNvPr id="62" name="Freeform 5">
                <a:extLst>
                  <a:ext uri="{FF2B5EF4-FFF2-40B4-BE49-F238E27FC236}">
                    <a16:creationId xmlns:a16="http://schemas.microsoft.com/office/drawing/2014/main" id="{CBAB72D1-56CA-4F4A-85C5-BFA07287E8A6}"/>
                  </a:ext>
                </a:extLst>
              </p:cNvPr>
              <p:cNvSpPr>
                <a:spLocks noChangeArrowheads="1"/>
              </p:cNvSpPr>
              <p:nvPr/>
            </p:nvSpPr>
            <p:spPr bwMode="auto">
              <a:xfrm>
                <a:off x="4069214" y="912325"/>
                <a:ext cx="4889887" cy="960068"/>
              </a:xfrm>
              <a:prstGeom prst="roundRect">
                <a:avLst>
                  <a:gd name="adj" fmla="val 50000"/>
                </a:avLst>
              </a:prstGeom>
              <a:solidFill>
                <a:schemeClr val="bg1">
                  <a:lumMod val="95000"/>
                </a:schemeClr>
              </a:solidFill>
              <a:ln>
                <a:noFill/>
              </a:ln>
              <a:effectLst/>
            </p:spPr>
            <p:txBody>
              <a:bodyPr wrap="none" anchor="ctr"/>
              <a:lstStyle/>
              <a:p>
                <a:endParaRPr lang="en-US" sz="4000"/>
              </a:p>
            </p:txBody>
          </p:sp>
          <p:sp>
            <p:nvSpPr>
              <p:cNvPr id="63" name="Freeform 6">
                <a:extLst>
                  <a:ext uri="{FF2B5EF4-FFF2-40B4-BE49-F238E27FC236}">
                    <a16:creationId xmlns:a16="http://schemas.microsoft.com/office/drawing/2014/main" id="{5DB99AA7-178A-0D41-A47A-6512796DC9F0}"/>
                  </a:ext>
                </a:extLst>
              </p:cNvPr>
              <p:cNvSpPr>
                <a:spLocks noChangeArrowheads="1"/>
              </p:cNvSpPr>
              <p:nvPr/>
            </p:nvSpPr>
            <p:spPr bwMode="auto">
              <a:xfrm>
                <a:off x="5140008" y="1099089"/>
                <a:ext cx="32682" cy="586540"/>
              </a:xfrm>
              <a:custGeom>
                <a:avLst/>
                <a:gdLst>
                  <a:gd name="T0" fmla="*/ 40 w 82"/>
                  <a:gd name="T1" fmla="*/ 1502 h 1503"/>
                  <a:gd name="T2" fmla="*/ 40 w 82"/>
                  <a:gd name="T3" fmla="*/ 1502 h 1503"/>
                  <a:gd name="T4" fmla="*/ 40 w 82"/>
                  <a:gd name="T5" fmla="*/ 1502 h 1503"/>
                  <a:gd name="T6" fmla="*/ 0 w 82"/>
                  <a:gd name="T7" fmla="*/ 1462 h 1503"/>
                  <a:gd name="T8" fmla="*/ 0 w 82"/>
                  <a:gd name="T9" fmla="*/ 40 h 1503"/>
                  <a:gd name="T10" fmla="*/ 0 w 82"/>
                  <a:gd name="T11" fmla="*/ 40 h 1503"/>
                  <a:gd name="T12" fmla="*/ 40 w 82"/>
                  <a:gd name="T13" fmla="*/ 0 h 1503"/>
                  <a:gd name="T14" fmla="*/ 40 w 82"/>
                  <a:gd name="T15" fmla="*/ 0 h 1503"/>
                  <a:gd name="T16" fmla="*/ 81 w 82"/>
                  <a:gd name="T17" fmla="*/ 40 h 1503"/>
                  <a:gd name="T18" fmla="*/ 81 w 82"/>
                  <a:gd name="T19" fmla="*/ 1462 h 1503"/>
                  <a:gd name="T20" fmla="*/ 81 w 82"/>
                  <a:gd name="T21" fmla="*/ 1462 h 1503"/>
                  <a:gd name="T22" fmla="*/ 40 w 82"/>
                  <a:gd name="T23" fmla="*/ 1502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503">
                    <a:moveTo>
                      <a:pt x="40" y="1502"/>
                    </a:moveTo>
                    <a:lnTo>
                      <a:pt x="40" y="1502"/>
                    </a:lnTo>
                    <a:lnTo>
                      <a:pt x="40" y="1502"/>
                    </a:lnTo>
                    <a:cubicBezTo>
                      <a:pt x="18" y="1502"/>
                      <a:pt x="0" y="1484"/>
                      <a:pt x="0" y="1462"/>
                    </a:cubicBezTo>
                    <a:lnTo>
                      <a:pt x="0" y="40"/>
                    </a:lnTo>
                    <a:lnTo>
                      <a:pt x="0" y="40"/>
                    </a:lnTo>
                    <a:cubicBezTo>
                      <a:pt x="0" y="18"/>
                      <a:pt x="18" y="0"/>
                      <a:pt x="40" y="0"/>
                    </a:cubicBezTo>
                    <a:lnTo>
                      <a:pt x="40" y="0"/>
                    </a:lnTo>
                    <a:cubicBezTo>
                      <a:pt x="62" y="0"/>
                      <a:pt x="81" y="18"/>
                      <a:pt x="81" y="40"/>
                    </a:cubicBezTo>
                    <a:lnTo>
                      <a:pt x="81" y="1462"/>
                    </a:lnTo>
                    <a:lnTo>
                      <a:pt x="81" y="1462"/>
                    </a:lnTo>
                    <a:cubicBezTo>
                      <a:pt x="81" y="1484"/>
                      <a:pt x="62" y="1502"/>
                      <a:pt x="40" y="1502"/>
                    </a:cubicBezTo>
                  </a:path>
                </a:pathLst>
              </a:custGeom>
              <a:solidFill>
                <a:srgbClr val="BCBEC0"/>
              </a:solidFill>
              <a:ln>
                <a:noFill/>
              </a:ln>
              <a:effectLst/>
              <a:extLst>
                <a:ext uri="{91240B29-F687-4F45-9708-019B960494DF}">
                  <a14:hiddenLine xmlns:a14="http://schemas.microsoft.com/office/drawing/2010/main" w="9525" cap="flat">
                    <a:solidFill>
                      <a:srgbClr val="A7AAA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000"/>
              </a:p>
            </p:txBody>
          </p:sp>
          <p:sp>
            <p:nvSpPr>
              <p:cNvPr id="77" name="Subtitle 2">
                <a:extLst>
                  <a:ext uri="{FF2B5EF4-FFF2-40B4-BE49-F238E27FC236}">
                    <a16:creationId xmlns:a16="http://schemas.microsoft.com/office/drawing/2014/main" id="{131732E2-ECC3-E847-87C7-35CBF3115975}"/>
                  </a:ext>
                </a:extLst>
              </p:cNvPr>
              <p:cNvSpPr txBox="1">
                <a:spLocks/>
              </p:cNvSpPr>
              <p:nvPr/>
            </p:nvSpPr>
            <p:spPr>
              <a:xfrm>
                <a:off x="5226439" y="954398"/>
                <a:ext cx="3786411" cy="877163"/>
              </a:xfrm>
              <a:prstGeom prst="rect">
                <a:avLst/>
              </a:prstGeom>
            </p:spPr>
            <p:txBody>
              <a:bodyPr vert="horz" wrap="square" lIns="91440" tIns="45720" rIns="91440" bIns="9144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s-CO" sz="1200" dirty="0"/>
                  <a:t>Implementar un modelo de gestión integral del proceso de atención, que genere valor para el usuario y su familia en la prestación de servicios de salud de mediana complejidad.</a:t>
                </a:r>
              </a:p>
            </p:txBody>
          </p:sp>
          <p:sp>
            <p:nvSpPr>
              <p:cNvPr id="78" name="TextBox 31">
                <a:extLst>
                  <a:ext uri="{FF2B5EF4-FFF2-40B4-BE49-F238E27FC236}">
                    <a16:creationId xmlns:a16="http://schemas.microsoft.com/office/drawing/2014/main" id="{56C1C3FC-ECCA-914F-A9B9-08DD76561657}"/>
                  </a:ext>
                </a:extLst>
              </p:cNvPr>
              <p:cNvSpPr txBox="1"/>
              <p:nvPr/>
            </p:nvSpPr>
            <p:spPr>
              <a:xfrm>
                <a:off x="4227601" y="1052097"/>
                <a:ext cx="743690" cy="679663"/>
              </a:xfrm>
              <a:prstGeom prst="rect">
                <a:avLst/>
              </a:prstGeom>
              <a:noFill/>
            </p:spPr>
            <p:txBody>
              <a:bodyPr wrap="none" rtlCol="0" anchor="ctr" anchorCtr="0">
                <a:spAutoFit/>
              </a:bodyPr>
              <a:lstStyle/>
              <a:p>
                <a:pPr algn="r"/>
                <a:r>
                  <a:rPr lang="en-US" sz="4000" b="1" dirty="0">
                    <a:solidFill>
                      <a:schemeClr val="accent1"/>
                    </a:solidFill>
                    <a:latin typeface="Poppins SemiBold" pitchFamily="2" charset="77"/>
                    <a:ea typeface="League Spartan" charset="0"/>
                    <a:cs typeface="Poppins SemiBold" pitchFamily="2" charset="77"/>
                  </a:rPr>
                  <a:t>01</a:t>
                </a:r>
              </a:p>
            </p:txBody>
          </p:sp>
          <p:cxnSp>
            <p:nvCxnSpPr>
              <p:cNvPr id="93" name="Straight Connector 57">
                <a:extLst>
                  <a:ext uri="{FF2B5EF4-FFF2-40B4-BE49-F238E27FC236}">
                    <a16:creationId xmlns:a16="http://schemas.microsoft.com/office/drawing/2014/main" id="{A00E6EF4-0649-F847-89ED-8F625193382C}"/>
                  </a:ext>
                </a:extLst>
              </p:cNvPr>
              <p:cNvCxnSpPr>
                <a:cxnSpLocks/>
                <a:endCxn id="62" idx="1"/>
              </p:cNvCxnSpPr>
              <p:nvPr/>
            </p:nvCxnSpPr>
            <p:spPr>
              <a:xfrm flipV="1">
                <a:off x="2970622" y="1392359"/>
                <a:ext cx="1098593" cy="629989"/>
              </a:xfrm>
              <a:prstGeom prst="line">
                <a:avLst/>
              </a:prstGeom>
              <a:ln w="57150" cap="rnd"/>
            </p:spPr>
            <p:style>
              <a:lnRef idx="1">
                <a:schemeClr val="accent1"/>
              </a:lnRef>
              <a:fillRef idx="0">
                <a:schemeClr val="accent1"/>
              </a:fillRef>
              <a:effectRef idx="0">
                <a:schemeClr val="accent1"/>
              </a:effectRef>
              <a:fontRef idx="minor">
                <a:schemeClr val="tx1"/>
              </a:fontRef>
            </p:style>
          </p:cxnSp>
          <p:sp>
            <p:nvSpPr>
              <p:cNvPr id="116" name="Freeform 107"/>
              <p:cNvSpPr>
                <a:spLocks noEditPoints="1"/>
              </p:cNvSpPr>
              <p:nvPr/>
            </p:nvSpPr>
            <p:spPr bwMode="auto">
              <a:xfrm>
                <a:off x="9184694" y="1087665"/>
                <a:ext cx="684517" cy="619838"/>
              </a:xfrm>
              <a:custGeom>
                <a:avLst/>
                <a:gdLst>
                  <a:gd name="T0" fmla="*/ 161 w 215"/>
                  <a:gd name="T1" fmla="*/ 0 h 194"/>
                  <a:gd name="T2" fmla="*/ 108 w 215"/>
                  <a:gd name="T3" fmla="*/ 29 h 194"/>
                  <a:gd name="T4" fmla="*/ 54 w 215"/>
                  <a:gd name="T5" fmla="*/ 0 h 194"/>
                  <a:gd name="T6" fmla="*/ 0 w 215"/>
                  <a:gd name="T7" fmla="*/ 60 h 194"/>
                  <a:gd name="T8" fmla="*/ 104 w 215"/>
                  <a:gd name="T9" fmla="*/ 193 h 194"/>
                  <a:gd name="T10" fmla="*/ 108 w 215"/>
                  <a:gd name="T11" fmla="*/ 194 h 194"/>
                  <a:gd name="T12" fmla="*/ 111 w 215"/>
                  <a:gd name="T13" fmla="*/ 193 h 194"/>
                  <a:gd name="T14" fmla="*/ 215 w 215"/>
                  <a:gd name="T15" fmla="*/ 60 h 194"/>
                  <a:gd name="T16" fmla="*/ 161 w 215"/>
                  <a:gd name="T17" fmla="*/ 0 h 194"/>
                  <a:gd name="T18" fmla="*/ 108 w 215"/>
                  <a:gd name="T19" fmla="*/ 179 h 194"/>
                  <a:gd name="T20" fmla="*/ 14 w 215"/>
                  <a:gd name="T21" fmla="*/ 60 h 194"/>
                  <a:gd name="T22" fmla="*/ 54 w 215"/>
                  <a:gd name="T23" fmla="*/ 13 h 194"/>
                  <a:gd name="T24" fmla="*/ 101 w 215"/>
                  <a:gd name="T25" fmla="*/ 53 h 194"/>
                  <a:gd name="T26" fmla="*/ 108 w 215"/>
                  <a:gd name="T27" fmla="*/ 60 h 194"/>
                  <a:gd name="T28" fmla="*/ 114 w 215"/>
                  <a:gd name="T29" fmla="*/ 53 h 194"/>
                  <a:gd name="T30" fmla="*/ 161 w 215"/>
                  <a:gd name="T31" fmla="*/ 13 h 194"/>
                  <a:gd name="T32" fmla="*/ 202 w 215"/>
                  <a:gd name="T33" fmla="*/ 60 h 194"/>
                  <a:gd name="T34" fmla="*/ 108 w 215"/>
                  <a:gd name="T35"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194">
                    <a:moveTo>
                      <a:pt x="161" y="0"/>
                    </a:moveTo>
                    <a:cubicBezTo>
                      <a:pt x="138" y="0"/>
                      <a:pt x="118" y="11"/>
                      <a:pt x="108" y="29"/>
                    </a:cubicBezTo>
                    <a:cubicBezTo>
                      <a:pt x="98" y="11"/>
                      <a:pt x="77" y="0"/>
                      <a:pt x="54" y="0"/>
                    </a:cubicBezTo>
                    <a:cubicBezTo>
                      <a:pt x="19" y="0"/>
                      <a:pt x="0" y="30"/>
                      <a:pt x="0" y="60"/>
                    </a:cubicBezTo>
                    <a:cubicBezTo>
                      <a:pt x="0" y="130"/>
                      <a:pt x="100" y="191"/>
                      <a:pt x="104" y="193"/>
                    </a:cubicBezTo>
                    <a:cubicBezTo>
                      <a:pt x="105" y="194"/>
                      <a:pt x="107" y="194"/>
                      <a:pt x="108" y="194"/>
                    </a:cubicBezTo>
                    <a:cubicBezTo>
                      <a:pt x="109" y="194"/>
                      <a:pt x="110" y="194"/>
                      <a:pt x="111" y="193"/>
                    </a:cubicBezTo>
                    <a:cubicBezTo>
                      <a:pt x="115" y="191"/>
                      <a:pt x="215" y="130"/>
                      <a:pt x="215" y="60"/>
                    </a:cubicBezTo>
                    <a:cubicBezTo>
                      <a:pt x="215" y="30"/>
                      <a:pt x="197" y="0"/>
                      <a:pt x="161" y="0"/>
                    </a:cubicBezTo>
                    <a:close/>
                    <a:moveTo>
                      <a:pt x="108" y="179"/>
                    </a:moveTo>
                    <a:cubicBezTo>
                      <a:pt x="90" y="168"/>
                      <a:pt x="14" y="116"/>
                      <a:pt x="14" y="60"/>
                    </a:cubicBezTo>
                    <a:cubicBezTo>
                      <a:pt x="14" y="37"/>
                      <a:pt x="26" y="13"/>
                      <a:pt x="54" y="13"/>
                    </a:cubicBezTo>
                    <a:cubicBezTo>
                      <a:pt x="77" y="13"/>
                      <a:pt x="101" y="28"/>
                      <a:pt x="101" y="53"/>
                    </a:cubicBezTo>
                    <a:cubicBezTo>
                      <a:pt x="101" y="57"/>
                      <a:pt x="104" y="60"/>
                      <a:pt x="108" y="60"/>
                    </a:cubicBezTo>
                    <a:cubicBezTo>
                      <a:pt x="111" y="60"/>
                      <a:pt x="114" y="57"/>
                      <a:pt x="114" y="53"/>
                    </a:cubicBezTo>
                    <a:cubicBezTo>
                      <a:pt x="114" y="28"/>
                      <a:pt x="139" y="13"/>
                      <a:pt x="161" y="13"/>
                    </a:cubicBezTo>
                    <a:cubicBezTo>
                      <a:pt x="189" y="13"/>
                      <a:pt x="202" y="37"/>
                      <a:pt x="202" y="60"/>
                    </a:cubicBezTo>
                    <a:cubicBezTo>
                      <a:pt x="202" y="116"/>
                      <a:pt x="125" y="168"/>
                      <a:pt x="108" y="1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grpSp>
      </p:grpSp>
      <p:grpSp>
        <p:nvGrpSpPr>
          <p:cNvPr id="4" name="Grupo 3"/>
          <p:cNvGrpSpPr/>
          <p:nvPr/>
        </p:nvGrpSpPr>
        <p:grpSpPr>
          <a:xfrm>
            <a:off x="3556603" y="4490899"/>
            <a:ext cx="7047474" cy="960068"/>
            <a:chOff x="3556603" y="4490899"/>
            <a:chExt cx="7047474" cy="960068"/>
          </a:xfrm>
        </p:grpSpPr>
        <p:grpSp>
          <p:nvGrpSpPr>
            <p:cNvPr id="92" name="Group 53">
              <a:extLst>
                <a:ext uri="{FF2B5EF4-FFF2-40B4-BE49-F238E27FC236}">
                  <a16:creationId xmlns:a16="http://schemas.microsoft.com/office/drawing/2014/main" id="{8B12AD13-E308-E749-A0BE-EFA41C7897E1}"/>
                </a:ext>
              </a:extLst>
            </p:cNvPr>
            <p:cNvGrpSpPr/>
            <p:nvPr/>
          </p:nvGrpSpPr>
          <p:grpSpPr>
            <a:xfrm>
              <a:off x="3556603" y="4504871"/>
              <a:ext cx="443581" cy="443581"/>
              <a:chOff x="7435516" y="4354425"/>
              <a:chExt cx="784450" cy="784450"/>
            </a:xfrm>
          </p:grpSpPr>
          <p:sp>
            <p:nvSpPr>
              <p:cNvPr id="99" name="Oval 54">
                <a:extLst>
                  <a:ext uri="{FF2B5EF4-FFF2-40B4-BE49-F238E27FC236}">
                    <a16:creationId xmlns:a16="http://schemas.microsoft.com/office/drawing/2014/main" id="{779A0D26-6AB1-0F4C-B783-C32751CE8E9A}"/>
                  </a:ext>
                </a:extLst>
              </p:cNvPr>
              <p:cNvSpPr/>
              <p:nvPr/>
            </p:nvSpPr>
            <p:spPr>
              <a:xfrm>
                <a:off x="7435516" y="4354425"/>
                <a:ext cx="784450" cy="7844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0" name="Oval 55">
                <a:extLst>
                  <a:ext uri="{FF2B5EF4-FFF2-40B4-BE49-F238E27FC236}">
                    <a16:creationId xmlns:a16="http://schemas.microsoft.com/office/drawing/2014/main" id="{9CB78A41-A588-DD49-92BC-88DC402892A5}"/>
                  </a:ext>
                </a:extLst>
              </p:cNvPr>
              <p:cNvSpPr/>
              <p:nvPr/>
            </p:nvSpPr>
            <p:spPr>
              <a:xfrm>
                <a:off x="7562553" y="4481462"/>
                <a:ext cx="530376" cy="5303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cxnSp>
          <p:nvCxnSpPr>
            <p:cNvPr id="95" name="Straight Connector 61">
              <a:extLst>
                <a:ext uri="{FF2B5EF4-FFF2-40B4-BE49-F238E27FC236}">
                  <a16:creationId xmlns:a16="http://schemas.microsoft.com/office/drawing/2014/main" id="{9BB03FEB-6CC3-3F4A-A44B-6350137187AD}"/>
                </a:ext>
              </a:extLst>
            </p:cNvPr>
            <p:cNvCxnSpPr>
              <a:cxnSpLocks/>
              <a:endCxn id="68" idx="1"/>
            </p:cNvCxnSpPr>
            <p:nvPr/>
          </p:nvCxnSpPr>
          <p:spPr>
            <a:xfrm>
              <a:off x="3778394" y="4744980"/>
              <a:ext cx="622793" cy="225954"/>
            </a:xfrm>
            <a:prstGeom prst="line">
              <a:avLst/>
            </a:prstGeom>
            <a:ln w="57150" cap="rnd">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24" name="Grupo 123"/>
            <p:cNvGrpSpPr/>
            <p:nvPr/>
          </p:nvGrpSpPr>
          <p:grpSpPr>
            <a:xfrm>
              <a:off x="4401187" y="4490899"/>
              <a:ext cx="6202890" cy="960068"/>
              <a:chOff x="4401187" y="4490899"/>
              <a:chExt cx="6202890" cy="960068"/>
            </a:xfrm>
          </p:grpSpPr>
          <p:sp>
            <p:nvSpPr>
              <p:cNvPr id="54" name="Freeform 5">
                <a:extLst>
                  <a:ext uri="{FF2B5EF4-FFF2-40B4-BE49-F238E27FC236}">
                    <a16:creationId xmlns:a16="http://schemas.microsoft.com/office/drawing/2014/main" id="{51D44345-03A9-FE4B-A3A8-9188355D1F7B}"/>
                  </a:ext>
                </a:extLst>
              </p:cNvPr>
              <p:cNvSpPr>
                <a:spLocks noChangeArrowheads="1"/>
              </p:cNvSpPr>
              <p:nvPr/>
            </p:nvSpPr>
            <p:spPr bwMode="auto">
              <a:xfrm>
                <a:off x="4401187" y="4490899"/>
                <a:ext cx="6202890" cy="960068"/>
              </a:xfrm>
              <a:prstGeom prst="roundRect">
                <a:avLst>
                  <a:gd name="adj" fmla="val 50000"/>
                </a:avLst>
              </a:prstGeom>
              <a:solidFill>
                <a:schemeClr val="accent4"/>
              </a:solidFill>
              <a:ln>
                <a:noFill/>
              </a:ln>
              <a:effectLst/>
            </p:spPr>
            <p:txBody>
              <a:bodyPr wrap="none" anchor="ctr"/>
              <a:lstStyle/>
              <a:p>
                <a:endParaRPr lang="en-US" sz="4000"/>
              </a:p>
            </p:txBody>
          </p:sp>
          <p:sp>
            <p:nvSpPr>
              <p:cNvPr id="68" name="Freeform 11">
                <a:extLst>
                  <a:ext uri="{FF2B5EF4-FFF2-40B4-BE49-F238E27FC236}">
                    <a16:creationId xmlns:a16="http://schemas.microsoft.com/office/drawing/2014/main" id="{4E6C2187-7BFC-7C4E-BCEC-D088C16F3180}"/>
                  </a:ext>
                </a:extLst>
              </p:cNvPr>
              <p:cNvSpPr>
                <a:spLocks noChangeArrowheads="1"/>
              </p:cNvSpPr>
              <p:nvPr/>
            </p:nvSpPr>
            <p:spPr bwMode="auto">
              <a:xfrm>
                <a:off x="4401187" y="4490899"/>
                <a:ext cx="4893633" cy="960068"/>
              </a:xfrm>
              <a:prstGeom prst="roundRect">
                <a:avLst>
                  <a:gd name="adj" fmla="val 50000"/>
                </a:avLst>
              </a:prstGeom>
              <a:solidFill>
                <a:schemeClr val="bg1">
                  <a:lumMod val="95000"/>
                </a:schemeClr>
              </a:solidFill>
              <a:ln>
                <a:noFill/>
              </a:ln>
              <a:effectLst/>
            </p:spPr>
            <p:txBody>
              <a:bodyPr wrap="none" anchor="ctr"/>
              <a:lstStyle/>
              <a:p>
                <a:endParaRPr lang="en-US" sz="4000"/>
              </a:p>
            </p:txBody>
          </p:sp>
          <p:sp>
            <p:nvSpPr>
              <p:cNvPr id="69" name="Freeform 12">
                <a:extLst>
                  <a:ext uri="{FF2B5EF4-FFF2-40B4-BE49-F238E27FC236}">
                    <a16:creationId xmlns:a16="http://schemas.microsoft.com/office/drawing/2014/main" id="{F9480AE4-AB6C-2A4F-BDEA-758492D050D6}"/>
                  </a:ext>
                </a:extLst>
              </p:cNvPr>
              <p:cNvSpPr>
                <a:spLocks noChangeArrowheads="1"/>
              </p:cNvSpPr>
              <p:nvPr/>
            </p:nvSpPr>
            <p:spPr bwMode="auto">
              <a:xfrm>
                <a:off x="5473699" y="4677663"/>
                <a:ext cx="32682" cy="586540"/>
              </a:xfrm>
              <a:custGeom>
                <a:avLst/>
                <a:gdLst>
                  <a:gd name="T0" fmla="*/ 40 w 82"/>
                  <a:gd name="T1" fmla="*/ 1501 h 1502"/>
                  <a:gd name="T2" fmla="*/ 40 w 82"/>
                  <a:gd name="T3" fmla="*/ 1501 h 1502"/>
                  <a:gd name="T4" fmla="*/ 40 w 82"/>
                  <a:gd name="T5" fmla="*/ 1501 h 1502"/>
                  <a:gd name="T6" fmla="*/ 0 w 82"/>
                  <a:gd name="T7" fmla="*/ 1461 h 1502"/>
                  <a:gd name="T8" fmla="*/ 0 w 82"/>
                  <a:gd name="T9" fmla="*/ 40 h 1502"/>
                  <a:gd name="T10" fmla="*/ 0 w 82"/>
                  <a:gd name="T11" fmla="*/ 40 h 1502"/>
                  <a:gd name="T12" fmla="*/ 40 w 82"/>
                  <a:gd name="T13" fmla="*/ 0 h 1502"/>
                  <a:gd name="T14" fmla="*/ 40 w 82"/>
                  <a:gd name="T15" fmla="*/ 0 h 1502"/>
                  <a:gd name="T16" fmla="*/ 81 w 82"/>
                  <a:gd name="T17" fmla="*/ 40 h 1502"/>
                  <a:gd name="T18" fmla="*/ 81 w 82"/>
                  <a:gd name="T19" fmla="*/ 1461 h 1502"/>
                  <a:gd name="T20" fmla="*/ 81 w 82"/>
                  <a:gd name="T21" fmla="*/ 1461 h 1502"/>
                  <a:gd name="T22" fmla="*/ 40 w 82"/>
                  <a:gd name="T23" fmla="*/ 1501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502">
                    <a:moveTo>
                      <a:pt x="40" y="1501"/>
                    </a:moveTo>
                    <a:lnTo>
                      <a:pt x="40" y="1501"/>
                    </a:lnTo>
                    <a:lnTo>
                      <a:pt x="40" y="1501"/>
                    </a:lnTo>
                    <a:cubicBezTo>
                      <a:pt x="18" y="1501"/>
                      <a:pt x="0" y="1484"/>
                      <a:pt x="0" y="1461"/>
                    </a:cubicBezTo>
                    <a:lnTo>
                      <a:pt x="0" y="40"/>
                    </a:lnTo>
                    <a:lnTo>
                      <a:pt x="0" y="40"/>
                    </a:lnTo>
                    <a:cubicBezTo>
                      <a:pt x="0" y="18"/>
                      <a:pt x="18" y="0"/>
                      <a:pt x="40" y="0"/>
                    </a:cubicBezTo>
                    <a:lnTo>
                      <a:pt x="40" y="0"/>
                    </a:lnTo>
                    <a:cubicBezTo>
                      <a:pt x="62" y="0"/>
                      <a:pt x="81" y="18"/>
                      <a:pt x="81" y="40"/>
                    </a:cubicBezTo>
                    <a:lnTo>
                      <a:pt x="81" y="1461"/>
                    </a:lnTo>
                    <a:lnTo>
                      <a:pt x="81" y="1461"/>
                    </a:lnTo>
                    <a:cubicBezTo>
                      <a:pt x="81" y="1484"/>
                      <a:pt x="62" y="1501"/>
                      <a:pt x="40" y="1501"/>
                    </a:cubicBezTo>
                  </a:path>
                </a:pathLst>
              </a:custGeom>
              <a:solidFill>
                <a:srgbClr val="BCBEC0"/>
              </a:solidFill>
              <a:ln>
                <a:noFill/>
              </a:ln>
              <a:effectLst/>
              <a:extLst>
                <a:ext uri="{91240B29-F687-4F45-9708-019B960494DF}">
                  <a14:hiddenLine xmlns:a14="http://schemas.microsoft.com/office/drawing/2010/main" w="9525" cap="flat">
                    <a:solidFill>
                      <a:srgbClr val="A7AAA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000"/>
              </a:p>
            </p:txBody>
          </p:sp>
          <p:sp>
            <p:nvSpPr>
              <p:cNvPr id="80" name="TextBox 33">
                <a:extLst>
                  <a:ext uri="{FF2B5EF4-FFF2-40B4-BE49-F238E27FC236}">
                    <a16:creationId xmlns:a16="http://schemas.microsoft.com/office/drawing/2014/main" id="{4EB5DB4A-414E-C941-A655-B5B534EFD3BA}"/>
                  </a:ext>
                </a:extLst>
              </p:cNvPr>
              <p:cNvSpPr txBox="1"/>
              <p:nvPr/>
            </p:nvSpPr>
            <p:spPr>
              <a:xfrm>
                <a:off x="4558437" y="4631100"/>
                <a:ext cx="743690" cy="679663"/>
              </a:xfrm>
              <a:prstGeom prst="rect">
                <a:avLst/>
              </a:prstGeom>
              <a:noFill/>
            </p:spPr>
            <p:txBody>
              <a:bodyPr wrap="none" rtlCol="0" anchor="ctr" anchorCtr="0">
                <a:spAutoFit/>
              </a:bodyPr>
              <a:lstStyle/>
              <a:p>
                <a:pPr algn="r"/>
                <a:r>
                  <a:rPr lang="en-US" sz="4000" b="1" dirty="0">
                    <a:solidFill>
                      <a:schemeClr val="accent4"/>
                    </a:solidFill>
                    <a:latin typeface="Poppins SemiBold" pitchFamily="2" charset="77"/>
                    <a:ea typeface="League Spartan" charset="0"/>
                    <a:cs typeface="Poppins SemiBold" pitchFamily="2" charset="77"/>
                  </a:rPr>
                  <a:t>04</a:t>
                </a:r>
              </a:p>
            </p:txBody>
          </p:sp>
          <p:sp>
            <p:nvSpPr>
              <p:cNvPr id="111" name="Rectángulo 110"/>
              <p:cNvSpPr/>
              <p:nvPr/>
            </p:nvSpPr>
            <p:spPr>
              <a:xfrm>
                <a:off x="5485842" y="4516233"/>
                <a:ext cx="3678394" cy="830997"/>
              </a:xfrm>
              <a:prstGeom prst="rect">
                <a:avLst/>
              </a:prstGeom>
            </p:spPr>
            <p:txBody>
              <a:bodyPr wrap="square">
                <a:spAutoFit/>
              </a:bodyPr>
              <a:lstStyle/>
              <a:p>
                <a:pPr lvl="0" algn="just" defTabSz="1087636">
                  <a:spcBef>
                    <a:spcPct val="20000"/>
                  </a:spcBef>
                  <a:spcAft>
                    <a:spcPts val="0"/>
                  </a:spcAft>
                  <a:buClr>
                    <a:srgbClr val="44546A"/>
                  </a:buClr>
                </a:pPr>
                <a:r>
                  <a:rPr lang="es-CO" sz="1200" dirty="0">
                    <a:solidFill>
                      <a:schemeClr val="tx2"/>
                    </a:solidFill>
                    <a:latin typeface="Open Sans Light"/>
                    <a:cs typeface="Open Sans Light"/>
                  </a:rPr>
                  <a:t>Alcanzar el buen comportamiento operativo, mediante la optimización de los recursos y la diversificación del mercado, para lograr la competitividad y sostenibilidad financiera.</a:t>
                </a:r>
              </a:p>
            </p:txBody>
          </p:sp>
          <p:sp>
            <p:nvSpPr>
              <p:cNvPr id="117" name="Freeform 498"/>
              <p:cNvSpPr>
                <a:spLocks noEditPoints="1"/>
              </p:cNvSpPr>
              <p:nvPr/>
            </p:nvSpPr>
            <p:spPr bwMode="auto">
              <a:xfrm>
                <a:off x="9513718" y="4677663"/>
                <a:ext cx="638141" cy="641239"/>
              </a:xfrm>
              <a:custGeom>
                <a:avLst/>
                <a:gdLst>
                  <a:gd name="T0" fmla="*/ 140 w 176"/>
                  <a:gd name="T1" fmla="*/ 72 h 176"/>
                  <a:gd name="T2" fmla="*/ 140 w 176"/>
                  <a:gd name="T3" fmla="*/ 64 h 176"/>
                  <a:gd name="T4" fmla="*/ 96 w 176"/>
                  <a:gd name="T5" fmla="*/ 68 h 176"/>
                  <a:gd name="T6" fmla="*/ 100 w 176"/>
                  <a:gd name="T7" fmla="*/ 56 h 176"/>
                  <a:gd name="T8" fmla="*/ 128 w 176"/>
                  <a:gd name="T9" fmla="*/ 52 h 176"/>
                  <a:gd name="T10" fmla="*/ 100 w 176"/>
                  <a:gd name="T11" fmla="*/ 48 h 176"/>
                  <a:gd name="T12" fmla="*/ 100 w 176"/>
                  <a:gd name="T13" fmla="*/ 56 h 176"/>
                  <a:gd name="T14" fmla="*/ 116 w 176"/>
                  <a:gd name="T15" fmla="*/ 88 h 176"/>
                  <a:gd name="T16" fmla="*/ 116 w 176"/>
                  <a:gd name="T17" fmla="*/ 80 h 176"/>
                  <a:gd name="T18" fmla="*/ 96 w 176"/>
                  <a:gd name="T19" fmla="*/ 84 h 176"/>
                  <a:gd name="T20" fmla="*/ 40 w 176"/>
                  <a:gd name="T21" fmla="*/ 104 h 176"/>
                  <a:gd name="T22" fmla="*/ 80 w 176"/>
                  <a:gd name="T23" fmla="*/ 96 h 176"/>
                  <a:gd name="T24" fmla="*/ 72 w 176"/>
                  <a:gd name="T25" fmla="*/ 48 h 176"/>
                  <a:gd name="T26" fmla="*/ 32 w 176"/>
                  <a:gd name="T27" fmla="*/ 56 h 176"/>
                  <a:gd name="T28" fmla="*/ 40 w 176"/>
                  <a:gd name="T29" fmla="*/ 104 h 176"/>
                  <a:gd name="T30" fmla="*/ 72 w 176"/>
                  <a:gd name="T31" fmla="*/ 56 h 176"/>
                  <a:gd name="T32" fmla="*/ 40 w 176"/>
                  <a:gd name="T33" fmla="*/ 96 h 176"/>
                  <a:gd name="T34" fmla="*/ 100 w 176"/>
                  <a:gd name="T35" fmla="*/ 104 h 176"/>
                  <a:gd name="T36" fmla="*/ 144 w 176"/>
                  <a:gd name="T37" fmla="*/ 100 h 176"/>
                  <a:gd name="T38" fmla="*/ 100 w 176"/>
                  <a:gd name="T39" fmla="*/ 96 h 176"/>
                  <a:gd name="T40" fmla="*/ 100 w 176"/>
                  <a:gd name="T41" fmla="*/ 104 h 176"/>
                  <a:gd name="T42" fmla="*/ 96 w 176"/>
                  <a:gd name="T43" fmla="*/ 8 h 176"/>
                  <a:gd name="T44" fmla="*/ 80 w 176"/>
                  <a:gd name="T45" fmla="*/ 8 h 176"/>
                  <a:gd name="T46" fmla="*/ 0 w 176"/>
                  <a:gd name="T47" fmla="*/ 16 h 176"/>
                  <a:gd name="T48" fmla="*/ 8 w 176"/>
                  <a:gd name="T49" fmla="*/ 32 h 176"/>
                  <a:gd name="T50" fmla="*/ 16 w 176"/>
                  <a:gd name="T51" fmla="*/ 136 h 176"/>
                  <a:gd name="T52" fmla="*/ 84 w 176"/>
                  <a:gd name="T53" fmla="*/ 146 h 176"/>
                  <a:gd name="T54" fmla="*/ 60 w 176"/>
                  <a:gd name="T55" fmla="*/ 172 h 176"/>
                  <a:gd name="T56" fmla="*/ 67 w 176"/>
                  <a:gd name="T57" fmla="*/ 175 h 176"/>
                  <a:gd name="T58" fmla="*/ 109 w 176"/>
                  <a:gd name="T59" fmla="*/ 175 h 176"/>
                  <a:gd name="T60" fmla="*/ 116 w 176"/>
                  <a:gd name="T61" fmla="*/ 172 h 176"/>
                  <a:gd name="T62" fmla="*/ 92 w 176"/>
                  <a:gd name="T63" fmla="*/ 146 h 176"/>
                  <a:gd name="T64" fmla="*/ 160 w 176"/>
                  <a:gd name="T65" fmla="*/ 136 h 176"/>
                  <a:gd name="T66" fmla="*/ 168 w 176"/>
                  <a:gd name="T67" fmla="*/ 32 h 176"/>
                  <a:gd name="T68" fmla="*/ 176 w 176"/>
                  <a:gd name="T69" fmla="*/ 16 h 176"/>
                  <a:gd name="T70" fmla="*/ 160 w 176"/>
                  <a:gd name="T71" fmla="*/ 128 h 176"/>
                  <a:gd name="T72" fmla="*/ 16 w 176"/>
                  <a:gd name="T73" fmla="*/ 32 h 176"/>
                  <a:gd name="T74" fmla="*/ 160 w 176"/>
                  <a:gd name="T75" fmla="*/ 128 h 176"/>
                  <a:gd name="T76" fmla="*/ 8 w 176"/>
                  <a:gd name="T77" fmla="*/ 24 h 176"/>
                  <a:gd name="T78" fmla="*/ 168 w 176"/>
                  <a:gd name="T79"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100" y="72"/>
                    </a:moveTo>
                    <a:cubicBezTo>
                      <a:pt x="140" y="72"/>
                      <a:pt x="140" y="72"/>
                      <a:pt x="140" y="72"/>
                    </a:cubicBezTo>
                    <a:cubicBezTo>
                      <a:pt x="142" y="72"/>
                      <a:pt x="144" y="70"/>
                      <a:pt x="144" y="68"/>
                    </a:cubicBezTo>
                    <a:cubicBezTo>
                      <a:pt x="144" y="66"/>
                      <a:pt x="142" y="64"/>
                      <a:pt x="140" y="64"/>
                    </a:cubicBezTo>
                    <a:cubicBezTo>
                      <a:pt x="100" y="64"/>
                      <a:pt x="100" y="64"/>
                      <a:pt x="100" y="64"/>
                    </a:cubicBezTo>
                    <a:cubicBezTo>
                      <a:pt x="98" y="64"/>
                      <a:pt x="96" y="66"/>
                      <a:pt x="96" y="68"/>
                    </a:cubicBezTo>
                    <a:cubicBezTo>
                      <a:pt x="96" y="70"/>
                      <a:pt x="98" y="72"/>
                      <a:pt x="100" y="72"/>
                    </a:cubicBezTo>
                    <a:moveTo>
                      <a:pt x="100" y="56"/>
                    </a:moveTo>
                    <a:cubicBezTo>
                      <a:pt x="124" y="56"/>
                      <a:pt x="124" y="56"/>
                      <a:pt x="124" y="56"/>
                    </a:cubicBezTo>
                    <a:cubicBezTo>
                      <a:pt x="126" y="56"/>
                      <a:pt x="128" y="54"/>
                      <a:pt x="128" y="52"/>
                    </a:cubicBezTo>
                    <a:cubicBezTo>
                      <a:pt x="128" y="50"/>
                      <a:pt x="126" y="48"/>
                      <a:pt x="124" y="48"/>
                    </a:cubicBezTo>
                    <a:cubicBezTo>
                      <a:pt x="100" y="48"/>
                      <a:pt x="100" y="48"/>
                      <a:pt x="100" y="48"/>
                    </a:cubicBezTo>
                    <a:cubicBezTo>
                      <a:pt x="98" y="48"/>
                      <a:pt x="96" y="50"/>
                      <a:pt x="96" y="52"/>
                    </a:cubicBezTo>
                    <a:cubicBezTo>
                      <a:pt x="96" y="54"/>
                      <a:pt x="98" y="56"/>
                      <a:pt x="100" y="56"/>
                    </a:cubicBezTo>
                    <a:moveTo>
                      <a:pt x="100" y="88"/>
                    </a:moveTo>
                    <a:cubicBezTo>
                      <a:pt x="116" y="88"/>
                      <a:pt x="116" y="88"/>
                      <a:pt x="116" y="88"/>
                    </a:cubicBezTo>
                    <a:cubicBezTo>
                      <a:pt x="118" y="88"/>
                      <a:pt x="120" y="86"/>
                      <a:pt x="120" y="84"/>
                    </a:cubicBezTo>
                    <a:cubicBezTo>
                      <a:pt x="120" y="82"/>
                      <a:pt x="118" y="80"/>
                      <a:pt x="116" y="80"/>
                    </a:cubicBezTo>
                    <a:cubicBezTo>
                      <a:pt x="100" y="80"/>
                      <a:pt x="100" y="80"/>
                      <a:pt x="100" y="80"/>
                    </a:cubicBezTo>
                    <a:cubicBezTo>
                      <a:pt x="98" y="80"/>
                      <a:pt x="96" y="82"/>
                      <a:pt x="96" y="84"/>
                    </a:cubicBezTo>
                    <a:cubicBezTo>
                      <a:pt x="96" y="86"/>
                      <a:pt x="98" y="88"/>
                      <a:pt x="100" y="88"/>
                    </a:cubicBezTo>
                    <a:moveTo>
                      <a:pt x="40" y="104"/>
                    </a:moveTo>
                    <a:cubicBezTo>
                      <a:pt x="72" y="104"/>
                      <a:pt x="72" y="104"/>
                      <a:pt x="72" y="104"/>
                    </a:cubicBezTo>
                    <a:cubicBezTo>
                      <a:pt x="76" y="104"/>
                      <a:pt x="80" y="100"/>
                      <a:pt x="80" y="96"/>
                    </a:cubicBezTo>
                    <a:cubicBezTo>
                      <a:pt x="80" y="56"/>
                      <a:pt x="80" y="56"/>
                      <a:pt x="80" y="56"/>
                    </a:cubicBezTo>
                    <a:cubicBezTo>
                      <a:pt x="80" y="52"/>
                      <a:pt x="76" y="48"/>
                      <a:pt x="72" y="48"/>
                    </a:cubicBezTo>
                    <a:cubicBezTo>
                      <a:pt x="40" y="48"/>
                      <a:pt x="40" y="48"/>
                      <a:pt x="40" y="48"/>
                    </a:cubicBezTo>
                    <a:cubicBezTo>
                      <a:pt x="36" y="48"/>
                      <a:pt x="32" y="52"/>
                      <a:pt x="32" y="56"/>
                    </a:cubicBezTo>
                    <a:cubicBezTo>
                      <a:pt x="32" y="96"/>
                      <a:pt x="32" y="96"/>
                      <a:pt x="32" y="96"/>
                    </a:cubicBezTo>
                    <a:cubicBezTo>
                      <a:pt x="32" y="100"/>
                      <a:pt x="36" y="104"/>
                      <a:pt x="40" y="104"/>
                    </a:cubicBezTo>
                    <a:moveTo>
                      <a:pt x="40" y="56"/>
                    </a:moveTo>
                    <a:cubicBezTo>
                      <a:pt x="72" y="56"/>
                      <a:pt x="72" y="56"/>
                      <a:pt x="72" y="56"/>
                    </a:cubicBezTo>
                    <a:cubicBezTo>
                      <a:pt x="72" y="96"/>
                      <a:pt x="72" y="96"/>
                      <a:pt x="72" y="96"/>
                    </a:cubicBezTo>
                    <a:cubicBezTo>
                      <a:pt x="40" y="96"/>
                      <a:pt x="40" y="96"/>
                      <a:pt x="40" y="96"/>
                    </a:cubicBezTo>
                    <a:lnTo>
                      <a:pt x="40" y="56"/>
                    </a:lnTo>
                    <a:close/>
                    <a:moveTo>
                      <a:pt x="100" y="104"/>
                    </a:moveTo>
                    <a:cubicBezTo>
                      <a:pt x="140" y="104"/>
                      <a:pt x="140" y="104"/>
                      <a:pt x="140" y="104"/>
                    </a:cubicBezTo>
                    <a:cubicBezTo>
                      <a:pt x="142" y="104"/>
                      <a:pt x="144" y="102"/>
                      <a:pt x="144" y="100"/>
                    </a:cubicBezTo>
                    <a:cubicBezTo>
                      <a:pt x="144" y="98"/>
                      <a:pt x="142" y="96"/>
                      <a:pt x="140" y="96"/>
                    </a:cubicBezTo>
                    <a:cubicBezTo>
                      <a:pt x="100" y="96"/>
                      <a:pt x="100" y="96"/>
                      <a:pt x="100" y="96"/>
                    </a:cubicBezTo>
                    <a:cubicBezTo>
                      <a:pt x="98" y="96"/>
                      <a:pt x="96" y="98"/>
                      <a:pt x="96" y="100"/>
                    </a:cubicBezTo>
                    <a:cubicBezTo>
                      <a:pt x="96" y="102"/>
                      <a:pt x="98" y="104"/>
                      <a:pt x="100" y="104"/>
                    </a:cubicBezTo>
                    <a:moveTo>
                      <a:pt x="168" y="8"/>
                    </a:moveTo>
                    <a:cubicBezTo>
                      <a:pt x="96" y="8"/>
                      <a:pt x="96" y="8"/>
                      <a:pt x="96" y="8"/>
                    </a:cubicBezTo>
                    <a:cubicBezTo>
                      <a:pt x="96" y="4"/>
                      <a:pt x="92" y="0"/>
                      <a:pt x="88" y="0"/>
                    </a:cubicBezTo>
                    <a:cubicBezTo>
                      <a:pt x="84" y="0"/>
                      <a:pt x="80" y="4"/>
                      <a:pt x="80" y="8"/>
                    </a:cubicBezTo>
                    <a:cubicBezTo>
                      <a:pt x="8" y="8"/>
                      <a:pt x="8" y="8"/>
                      <a:pt x="8" y="8"/>
                    </a:cubicBezTo>
                    <a:cubicBezTo>
                      <a:pt x="4" y="8"/>
                      <a:pt x="0" y="12"/>
                      <a:pt x="0" y="16"/>
                    </a:cubicBezTo>
                    <a:cubicBezTo>
                      <a:pt x="0" y="24"/>
                      <a:pt x="0" y="24"/>
                      <a:pt x="0" y="24"/>
                    </a:cubicBezTo>
                    <a:cubicBezTo>
                      <a:pt x="0" y="28"/>
                      <a:pt x="4" y="32"/>
                      <a:pt x="8" y="32"/>
                    </a:cubicBezTo>
                    <a:cubicBezTo>
                      <a:pt x="8" y="128"/>
                      <a:pt x="8" y="128"/>
                      <a:pt x="8" y="128"/>
                    </a:cubicBezTo>
                    <a:cubicBezTo>
                      <a:pt x="8" y="132"/>
                      <a:pt x="12"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2" y="176"/>
                      <a:pt x="64" y="176"/>
                    </a:cubicBezTo>
                    <a:cubicBezTo>
                      <a:pt x="65" y="176"/>
                      <a:pt x="66" y="176"/>
                      <a:pt x="67" y="175"/>
                    </a:cubicBezTo>
                    <a:cubicBezTo>
                      <a:pt x="88" y="154"/>
                      <a:pt x="88" y="154"/>
                      <a:pt x="88" y="154"/>
                    </a:cubicBezTo>
                    <a:cubicBezTo>
                      <a:pt x="109" y="175"/>
                      <a:pt x="109" y="175"/>
                      <a:pt x="109" y="175"/>
                    </a:cubicBezTo>
                    <a:cubicBezTo>
                      <a:pt x="110" y="176"/>
                      <a:pt x="111" y="176"/>
                      <a:pt x="112" y="176"/>
                    </a:cubicBezTo>
                    <a:cubicBezTo>
                      <a:pt x="114" y="176"/>
                      <a:pt x="116" y="174"/>
                      <a:pt x="116" y="172"/>
                    </a:cubicBezTo>
                    <a:cubicBezTo>
                      <a:pt x="116" y="171"/>
                      <a:pt x="116" y="170"/>
                      <a:pt x="115"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8" y="24"/>
                      <a:pt x="8" y="24"/>
                      <a:pt x="8" y="24"/>
                    </a:cubicBezTo>
                    <a:cubicBezTo>
                      <a:pt x="8" y="16"/>
                      <a:pt x="8" y="16"/>
                      <a:pt x="8" y="16"/>
                    </a:cubicBezTo>
                    <a:cubicBezTo>
                      <a:pt x="168" y="16"/>
                      <a:pt x="168" y="16"/>
                      <a:pt x="168" y="16"/>
                    </a:cubicBezTo>
                    <a:lnTo>
                      <a:pt x="168"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5" name="Grupo 4"/>
          <p:cNvGrpSpPr/>
          <p:nvPr/>
        </p:nvGrpSpPr>
        <p:grpSpPr>
          <a:xfrm>
            <a:off x="2748832" y="5229178"/>
            <a:ext cx="7523271" cy="1417229"/>
            <a:chOff x="2748832" y="5229178"/>
            <a:chExt cx="7523271" cy="1417229"/>
          </a:xfrm>
        </p:grpSpPr>
        <p:grpSp>
          <p:nvGrpSpPr>
            <p:cNvPr id="89" name="Group 44">
              <a:extLst>
                <a:ext uri="{FF2B5EF4-FFF2-40B4-BE49-F238E27FC236}">
                  <a16:creationId xmlns:a16="http://schemas.microsoft.com/office/drawing/2014/main" id="{C2E4D34A-D454-644A-9CB7-9BD74EF87422}"/>
                </a:ext>
              </a:extLst>
            </p:cNvPr>
            <p:cNvGrpSpPr/>
            <p:nvPr/>
          </p:nvGrpSpPr>
          <p:grpSpPr>
            <a:xfrm>
              <a:off x="2748832" y="5229178"/>
              <a:ext cx="443581" cy="443581"/>
              <a:chOff x="7435516" y="4354425"/>
              <a:chExt cx="784450" cy="784450"/>
            </a:xfrm>
          </p:grpSpPr>
          <p:sp>
            <p:nvSpPr>
              <p:cNvPr id="105" name="Oval 45">
                <a:extLst>
                  <a:ext uri="{FF2B5EF4-FFF2-40B4-BE49-F238E27FC236}">
                    <a16:creationId xmlns:a16="http://schemas.microsoft.com/office/drawing/2014/main" id="{E7F3FD07-BF44-A34D-8B08-8DE17B8F6150}"/>
                  </a:ext>
                </a:extLst>
              </p:cNvPr>
              <p:cNvSpPr/>
              <p:nvPr/>
            </p:nvSpPr>
            <p:spPr>
              <a:xfrm>
                <a:off x="7435516" y="4354425"/>
                <a:ext cx="784450" cy="7844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6" name="Oval 46">
                <a:extLst>
                  <a:ext uri="{FF2B5EF4-FFF2-40B4-BE49-F238E27FC236}">
                    <a16:creationId xmlns:a16="http://schemas.microsoft.com/office/drawing/2014/main" id="{1A853058-78FF-4C40-A8CD-B436878EB7C5}"/>
                  </a:ext>
                </a:extLst>
              </p:cNvPr>
              <p:cNvSpPr/>
              <p:nvPr/>
            </p:nvSpPr>
            <p:spPr>
              <a:xfrm>
                <a:off x="7562553" y="4481462"/>
                <a:ext cx="530376" cy="5303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cxnSp>
          <p:nvCxnSpPr>
            <p:cNvPr id="94" name="Straight Connector 58">
              <a:extLst>
                <a:ext uri="{FF2B5EF4-FFF2-40B4-BE49-F238E27FC236}">
                  <a16:creationId xmlns:a16="http://schemas.microsoft.com/office/drawing/2014/main" id="{7D7C38B5-0751-6A49-96A2-3E155A9558F1}"/>
                </a:ext>
              </a:extLst>
            </p:cNvPr>
            <p:cNvCxnSpPr>
              <a:cxnSpLocks/>
              <a:endCxn id="70" idx="1"/>
            </p:cNvCxnSpPr>
            <p:nvPr/>
          </p:nvCxnSpPr>
          <p:spPr>
            <a:xfrm>
              <a:off x="2970622" y="5450967"/>
              <a:ext cx="1098593" cy="715406"/>
            </a:xfrm>
            <a:prstGeom prst="line">
              <a:avLst/>
            </a:prstGeom>
            <a:ln w="57150" cap="rnd">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25" name="Grupo 124"/>
            <p:cNvGrpSpPr/>
            <p:nvPr/>
          </p:nvGrpSpPr>
          <p:grpSpPr>
            <a:xfrm>
              <a:off x="4069213" y="5686338"/>
              <a:ext cx="6202890" cy="960069"/>
              <a:chOff x="4069213" y="5686338"/>
              <a:chExt cx="6202890" cy="960069"/>
            </a:xfrm>
          </p:grpSpPr>
          <p:sp>
            <p:nvSpPr>
              <p:cNvPr id="53" name="Freeform 5">
                <a:extLst>
                  <a:ext uri="{FF2B5EF4-FFF2-40B4-BE49-F238E27FC236}">
                    <a16:creationId xmlns:a16="http://schemas.microsoft.com/office/drawing/2014/main" id="{B9E25175-0D7C-DA4C-8711-8EA33A1FA60A}"/>
                  </a:ext>
                </a:extLst>
              </p:cNvPr>
              <p:cNvSpPr>
                <a:spLocks noChangeArrowheads="1"/>
              </p:cNvSpPr>
              <p:nvPr/>
            </p:nvSpPr>
            <p:spPr bwMode="auto">
              <a:xfrm>
                <a:off x="4069213" y="5686339"/>
                <a:ext cx="6202890" cy="960068"/>
              </a:xfrm>
              <a:prstGeom prst="roundRect">
                <a:avLst>
                  <a:gd name="adj" fmla="val 50000"/>
                </a:avLst>
              </a:prstGeom>
              <a:solidFill>
                <a:schemeClr val="accent1"/>
              </a:solidFill>
              <a:ln>
                <a:noFill/>
              </a:ln>
              <a:effectLst/>
            </p:spPr>
            <p:txBody>
              <a:bodyPr wrap="none" anchor="ctr"/>
              <a:lstStyle/>
              <a:p>
                <a:endParaRPr lang="en-US" sz="4000"/>
              </a:p>
            </p:txBody>
          </p:sp>
          <p:sp>
            <p:nvSpPr>
              <p:cNvPr id="70" name="Freeform 13">
                <a:extLst>
                  <a:ext uri="{FF2B5EF4-FFF2-40B4-BE49-F238E27FC236}">
                    <a16:creationId xmlns:a16="http://schemas.microsoft.com/office/drawing/2014/main" id="{AD75C9FC-58E1-824B-A1D1-3388AF77FFC0}"/>
                  </a:ext>
                </a:extLst>
              </p:cNvPr>
              <p:cNvSpPr>
                <a:spLocks noChangeArrowheads="1"/>
              </p:cNvSpPr>
              <p:nvPr/>
            </p:nvSpPr>
            <p:spPr bwMode="auto">
              <a:xfrm>
                <a:off x="4069215" y="5686338"/>
                <a:ext cx="4889887" cy="960069"/>
              </a:xfrm>
              <a:prstGeom prst="roundRect">
                <a:avLst>
                  <a:gd name="adj" fmla="val 50000"/>
                </a:avLst>
              </a:prstGeom>
              <a:solidFill>
                <a:schemeClr val="bg1">
                  <a:lumMod val="95000"/>
                </a:schemeClr>
              </a:solidFill>
              <a:ln>
                <a:noFill/>
              </a:ln>
              <a:effectLst/>
            </p:spPr>
            <p:txBody>
              <a:bodyPr wrap="none" anchor="ctr"/>
              <a:lstStyle/>
              <a:p>
                <a:endParaRPr lang="en-US" sz="4000"/>
              </a:p>
            </p:txBody>
          </p:sp>
          <p:sp>
            <p:nvSpPr>
              <p:cNvPr id="71" name="Freeform 14">
                <a:extLst>
                  <a:ext uri="{FF2B5EF4-FFF2-40B4-BE49-F238E27FC236}">
                    <a16:creationId xmlns:a16="http://schemas.microsoft.com/office/drawing/2014/main" id="{F52E9C12-625E-8243-BE70-F9BB8E4375E8}"/>
                  </a:ext>
                </a:extLst>
              </p:cNvPr>
              <p:cNvSpPr>
                <a:spLocks noChangeArrowheads="1"/>
              </p:cNvSpPr>
              <p:nvPr/>
            </p:nvSpPr>
            <p:spPr bwMode="auto">
              <a:xfrm>
                <a:off x="5139990" y="5873103"/>
                <a:ext cx="32682" cy="586538"/>
              </a:xfrm>
              <a:custGeom>
                <a:avLst/>
                <a:gdLst>
                  <a:gd name="T0" fmla="*/ 40 w 82"/>
                  <a:gd name="T1" fmla="*/ 1501 h 1502"/>
                  <a:gd name="T2" fmla="*/ 40 w 82"/>
                  <a:gd name="T3" fmla="*/ 1501 h 1502"/>
                  <a:gd name="T4" fmla="*/ 40 w 82"/>
                  <a:gd name="T5" fmla="*/ 1501 h 1502"/>
                  <a:gd name="T6" fmla="*/ 0 w 82"/>
                  <a:gd name="T7" fmla="*/ 1461 h 1502"/>
                  <a:gd name="T8" fmla="*/ 0 w 82"/>
                  <a:gd name="T9" fmla="*/ 40 h 1502"/>
                  <a:gd name="T10" fmla="*/ 0 w 82"/>
                  <a:gd name="T11" fmla="*/ 40 h 1502"/>
                  <a:gd name="T12" fmla="*/ 40 w 82"/>
                  <a:gd name="T13" fmla="*/ 0 h 1502"/>
                  <a:gd name="T14" fmla="*/ 40 w 82"/>
                  <a:gd name="T15" fmla="*/ 0 h 1502"/>
                  <a:gd name="T16" fmla="*/ 81 w 82"/>
                  <a:gd name="T17" fmla="*/ 40 h 1502"/>
                  <a:gd name="T18" fmla="*/ 81 w 82"/>
                  <a:gd name="T19" fmla="*/ 1461 h 1502"/>
                  <a:gd name="T20" fmla="*/ 81 w 82"/>
                  <a:gd name="T21" fmla="*/ 1461 h 1502"/>
                  <a:gd name="T22" fmla="*/ 40 w 82"/>
                  <a:gd name="T23" fmla="*/ 1501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502">
                    <a:moveTo>
                      <a:pt x="40" y="1501"/>
                    </a:moveTo>
                    <a:lnTo>
                      <a:pt x="40" y="1501"/>
                    </a:lnTo>
                    <a:lnTo>
                      <a:pt x="40" y="1501"/>
                    </a:lnTo>
                    <a:cubicBezTo>
                      <a:pt x="18" y="1501"/>
                      <a:pt x="0" y="1483"/>
                      <a:pt x="0" y="1461"/>
                    </a:cubicBezTo>
                    <a:lnTo>
                      <a:pt x="0" y="40"/>
                    </a:lnTo>
                    <a:lnTo>
                      <a:pt x="0" y="40"/>
                    </a:lnTo>
                    <a:cubicBezTo>
                      <a:pt x="0" y="18"/>
                      <a:pt x="18" y="0"/>
                      <a:pt x="40" y="0"/>
                    </a:cubicBezTo>
                    <a:lnTo>
                      <a:pt x="40" y="0"/>
                    </a:lnTo>
                    <a:cubicBezTo>
                      <a:pt x="62" y="0"/>
                      <a:pt x="81" y="18"/>
                      <a:pt x="81" y="40"/>
                    </a:cubicBezTo>
                    <a:lnTo>
                      <a:pt x="81" y="1461"/>
                    </a:lnTo>
                    <a:lnTo>
                      <a:pt x="81" y="1461"/>
                    </a:lnTo>
                    <a:cubicBezTo>
                      <a:pt x="81" y="1483"/>
                      <a:pt x="62" y="1501"/>
                      <a:pt x="40" y="1501"/>
                    </a:cubicBezTo>
                  </a:path>
                </a:pathLst>
              </a:custGeom>
              <a:solidFill>
                <a:srgbClr val="BCBEC0"/>
              </a:solidFill>
              <a:ln>
                <a:noFill/>
              </a:ln>
              <a:effectLst/>
              <a:extLst>
                <a:ext uri="{91240B29-F687-4F45-9708-019B960494DF}">
                  <a14:hiddenLine xmlns:a14="http://schemas.microsoft.com/office/drawing/2010/main" w="9525" cap="flat">
                    <a:solidFill>
                      <a:srgbClr val="A7AAA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000"/>
              </a:p>
            </p:txBody>
          </p:sp>
          <p:sp>
            <p:nvSpPr>
              <p:cNvPr id="79" name="TextBox 32">
                <a:extLst>
                  <a:ext uri="{FF2B5EF4-FFF2-40B4-BE49-F238E27FC236}">
                    <a16:creationId xmlns:a16="http://schemas.microsoft.com/office/drawing/2014/main" id="{636E1EE8-2D90-F448-90E0-6A02147CBB37}"/>
                  </a:ext>
                </a:extLst>
              </p:cNvPr>
              <p:cNvSpPr txBox="1"/>
              <p:nvPr/>
            </p:nvSpPr>
            <p:spPr>
              <a:xfrm>
                <a:off x="4227600" y="5826539"/>
                <a:ext cx="743690" cy="679663"/>
              </a:xfrm>
              <a:prstGeom prst="rect">
                <a:avLst/>
              </a:prstGeom>
              <a:noFill/>
            </p:spPr>
            <p:txBody>
              <a:bodyPr wrap="none" rtlCol="0" anchor="ctr" anchorCtr="0">
                <a:spAutoFit/>
              </a:bodyPr>
              <a:lstStyle/>
              <a:p>
                <a:pPr algn="r"/>
                <a:r>
                  <a:rPr lang="en-US" sz="4000" b="1" dirty="0">
                    <a:solidFill>
                      <a:schemeClr val="accent5"/>
                    </a:solidFill>
                    <a:latin typeface="Poppins SemiBold" pitchFamily="2" charset="77"/>
                    <a:ea typeface="League Spartan" charset="0"/>
                    <a:cs typeface="Poppins SemiBold" pitchFamily="2" charset="77"/>
                  </a:rPr>
                  <a:t>05</a:t>
                </a:r>
              </a:p>
            </p:txBody>
          </p:sp>
          <p:sp>
            <p:nvSpPr>
              <p:cNvPr id="112" name="Rectángulo 111"/>
              <p:cNvSpPr/>
              <p:nvPr/>
            </p:nvSpPr>
            <p:spPr>
              <a:xfrm>
                <a:off x="5193855" y="5783068"/>
                <a:ext cx="3584601" cy="830997"/>
              </a:xfrm>
              <a:prstGeom prst="rect">
                <a:avLst/>
              </a:prstGeom>
            </p:spPr>
            <p:txBody>
              <a:bodyPr wrap="square">
                <a:spAutoFit/>
              </a:bodyPr>
              <a:lstStyle/>
              <a:p>
                <a:pPr lvl="0" algn="just">
                  <a:spcAft>
                    <a:spcPts val="0"/>
                  </a:spcAft>
                  <a:buClr>
                    <a:srgbClr val="44546A"/>
                  </a:buClr>
                </a:pPr>
                <a:r>
                  <a:rPr lang="es-CO" sz="1200" dirty="0">
                    <a:solidFill>
                      <a:schemeClr val="tx2"/>
                    </a:solidFill>
                    <a:latin typeface="Open Sans Light"/>
                    <a:cs typeface="Open Sans Light"/>
                  </a:rPr>
                  <a:t>Mejorar los procesos organizacionales, a través del sistema obligatorio de la calidad en la atención en salud, para brindar servicios seguros y con calidez.</a:t>
                </a:r>
              </a:p>
            </p:txBody>
          </p:sp>
          <p:sp>
            <p:nvSpPr>
              <p:cNvPr id="118" name="Freeform 493"/>
              <p:cNvSpPr>
                <a:spLocks noEditPoints="1"/>
              </p:cNvSpPr>
              <p:nvPr/>
            </p:nvSpPr>
            <p:spPr bwMode="auto">
              <a:xfrm>
                <a:off x="9281327" y="5873103"/>
                <a:ext cx="595720" cy="59572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74" name="Imagen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9665" y="155927"/>
            <a:ext cx="1191904" cy="1236001"/>
          </a:xfrm>
          <a:prstGeom prst="rect">
            <a:avLst/>
          </a:prstGeom>
        </p:spPr>
      </p:pic>
      <p:pic>
        <p:nvPicPr>
          <p:cNvPr id="72" name="Imagen 71">
            <a:extLst>
              <a:ext uri="{FF2B5EF4-FFF2-40B4-BE49-F238E27FC236}">
                <a16:creationId xmlns:a16="http://schemas.microsoft.com/office/drawing/2014/main" id="{DE5A4B81-D945-4CF6-916C-BBAD1016FA76}"/>
              </a:ext>
            </a:extLst>
          </p:cNvPr>
          <p:cNvPicPr>
            <a:picLocks noChangeAspect="1"/>
          </p:cNvPicPr>
          <p:nvPr/>
        </p:nvPicPr>
        <p:blipFill>
          <a:blip r:embed="rId3"/>
          <a:srcRect/>
          <a:stretch>
            <a:fillRect/>
          </a:stretch>
        </p:blipFill>
        <p:spPr bwMode="auto">
          <a:xfrm>
            <a:off x="17064" y="20915"/>
            <a:ext cx="1367983" cy="1185197"/>
          </a:xfrm>
          <a:prstGeom prst="rect">
            <a:avLst/>
          </a:prstGeom>
          <a:noFill/>
          <a:ln w="9525">
            <a:noFill/>
            <a:miter lim="800000"/>
            <a:headEnd/>
            <a:tailEnd/>
          </a:ln>
        </p:spPr>
      </p:pic>
    </p:spTree>
    <p:extLst>
      <p:ext uri="{BB962C8B-B14F-4D97-AF65-F5344CB8AC3E}">
        <p14:creationId xmlns:p14="http://schemas.microsoft.com/office/powerpoint/2010/main" val="40958249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heel(1)">
                                      <p:cBhvr>
                                        <p:cTn id="7" dur="2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B329E8-10FE-4E28-87B5-2DA5167902F6}"/>
              </a:ext>
            </a:extLst>
          </p:cNvPr>
          <p:cNvSpPr/>
          <p:nvPr/>
        </p:nvSpPr>
        <p:spPr>
          <a:xfrm>
            <a:off x="1323335" y="1937229"/>
            <a:ext cx="9187543" cy="2554545"/>
          </a:xfrm>
          <a:prstGeom prst="rect">
            <a:avLst/>
          </a:prstGeom>
          <a:noFill/>
        </p:spPr>
        <p:txBody>
          <a:bodyPr wrap="square" lIns="91440" tIns="45720" rIns="91440" bIns="45720">
            <a:spAutoFit/>
          </a:bodyPr>
          <a:lstStyle/>
          <a:p>
            <a:pPr algn="ctr"/>
            <a:r>
              <a:rPr lang="es-CO" sz="8000" spc="-300" dirty="0">
                <a:ln w="0"/>
                <a:solidFill>
                  <a:schemeClr val="accent2">
                    <a:lumMod val="75000"/>
                  </a:schemeClr>
                </a:solidFill>
                <a:effectLst>
                  <a:reflection blurRad="6350" stA="53000" endA="300" endPos="35500" dir="5400000" sy="-90000" algn="bl" rotWithShape="0"/>
                </a:effectLst>
              </a:rPr>
              <a:t>Ejecución contrato de  967 del 2022.</a:t>
            </a:r>
            <a:endParaRPr lang="es-ES" sz="8000" spc="-300" dirty="0">
              <a:ln w="0"/>
              <a:solidFill>
                <a:schemeClr val="accent2">
                  <a:lumMod val="75000"/>
                </a:schemeClr>
              </a:solidFill>
              <a:effectLst>
                <a:reflection blurRad="6350" stA="53000" endA="300" endPos="35500" dir="5400000" sy="-90000" algn="bl" rotWithShape="0"/>
              </a:effectLst>
            </a:endParaRPr>
          </a:p>
        </p:txBody>
      </p:sp>
      <p:pic>
        <p:nvPicPr>
          <p:cNvPr id="3" name="Imagen 2">
            <a:extLst>
              <a:ext uri="{FF2B5EF4-FFF2-40B4-BE49-F238E27FC236}">
                <a16:creationId xmlns:a16="http://schemas.microsoft.com/office/drawing/2014/main" id="{4499A6E4-A6C7-4A9C-B3E3-9529A55E8DBE}"/>
              </a:ext>
            </a:extLst>
          </p:cNvPr>
          <p:cNvPicPr>
            <a:picLocks noChangeAspect="1"/>
          </p:cNvPicPr>
          <p:nvPr/>
        </p:nvPicPr>
        <p:blipFill>
          <a:blip r:embed="rId2"/>
          <a:srcRect/>
          <a:stretch>
            <a:fillRect/>
          </a:stretch>
        </p:blipFill>
        <p:spPr bwMode="auto">
          <a:xfrm>
            <a:off x="10824017" y="101597"/>
            <a:ext cx="1367983" cy="1185197"/>
          </a:xfrm>
          <a:prstGeom prst="rect">
            <a:avLst/>
          </a:prstGeom>
          <a:noFill/>
          <a:ln w="9525">
            <a:noFill/>
            <a:miter lim="800000"/>
            <a:headEnd/>
            <a:tailEnd/>
          </a:ln>
        </p:spPr>
      </p:pic>
      <p:pic>
        <p:nvPicPr>
          <p:cNvPr id="5" name="Imagen 4">
            <a:extLst>
              <a:ext uri="{FF2B5EF4-FFF2-40B4-BE49-F238E27FC236}">
                <a16:creationId xmlns:a16="http://schemas.microsoft.com/office/drawing/2014/main" id="{9736AB4B-98CE-493F-84B5-4C25533B3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97"/>
            <a:ext cx="1191904" cy="1236001"/>
          </a:xfrm>
          <a:prstGeom prst="rect">
            <a:avLst/>
          </a:prstGeom>
        </p:spPr>
      </p:pic>
    </p:spTree>
    <p:extLst>
      <p:ext uri="{BB962C8B-B14F-4D97-AF65-F5344CB8AC3E}">
        <p14:creationId xmlns:p14="http://schemas.microsoft.com/office/powerpoint/2010/main" val="378475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extLst>
              <p:ext uri="{D42A27DB-BD31-4B8C-83A1-F6EECF244321}">
                <p14:modId xmlns:p14="http://schemas.microsoft.com/office/powerpoint/2010/main" val="1632369095"/>
              </p:ext>
            </p:extLst>
          </p:nvPr>
        </p:nvGraphicFramePr>
        <p:xfrm>
          <a:off x="1438274" y="1361345"/>
          <a:ext cx="9315451" cy="3129973"/>
        </p:xfrm>
        <a:graphic>
          <a:graphicData uri="http://schemas.openxmlformats.org/drawingml/2006/table">
            <a:tbl>
              <a:tblPr/>
              <a:tblGrid>
                <a:gridCol w="2113453">
                  <a:extLst>
                    <a:ext uri="{9D8B030D-6E8A-4147-A177-3AD203B41FA5}">
                      <a16:colId xmlns:a16="http://schemas.microsoft.com/office/drawing/2014/main" val="1620218886"/>
                    </a:ext>
                  </a:extLst>
                </a:gridCol>
                <a:gridCol w="5625035">
                  <a:extLst>
                    <a:ext uri="{9D8B030D-6E8A-4147-A177-3AD203B41FA5}">
                      <a16:colId xmlns:a16="http://schemas.microsoft.com/office/drawing/2014/main" val="2013355437"/>
                    </a:ext>
                  </a:extLst>
                </a:gridCol>
                <a:gridCol w="1576963">
                  <a:extLst>
                    <a:ext uri="{9D8B030D-6E8A-4147-A177-3AD203B41FA5}">
                      <a16:colId xmlns:a16="http://schemas.microsoft.com/office/drawing/2014/main" val="2180804093"/>
                    </a:ext>
                  </a:extLst>
                </a:gridCol>
              </a:tblGrid>
              <a:tr h="800361">
                <a:tc>
                  <a:txBody>
                    <a:bodyPr/>
                    <a:lstStyle/>
                    <a:p>
                      <a:pPr algn="ctr" rtl="0" fontAlgn="ctr"/>
                      <a:r>
                        <a:rPr lang="es-US" sz="1200" b="1" i="0" u="none" strike="noStrike" dirty="0">
                          <a:solidFill>
                            <a:srgbClr val="FFFFFF"/>
                          </a:solidFill>
                          <a:effectLst/>
                          <a:latin typeface="Trebuchet MS" panose="020B0603020202020204" pitchFamily="34" charset="0"/>
                        </a:rPr>
                        <a:t>NOMBRE</a:t>
                      </a:r>
                      <a:r>
                        <a:rPr lang="es-US" sz="1200" b="1" i="0" u="none" strike="noStrike" baseline="0" dirty="0">
                          <a:solidFill>
                            <a:srgbClr val="FFFFFF"/>
                          </a:solidFill>
                          <a:effectLst/>
                          <a:latin typeface="Trebuchet MS" panose="020B0603020202020204" pitchFamily="34" charset="0"/>
                        </a:rPr>
                        <a:t> DEL PROYETO</a:t>
                      </a:r>
                      <a:r>
                        <a:rPr lang="es-US" sz="1200" b="1" i="0" u="none" strike="noStrike" dirty="0">
                          <a:solidFill>
                            <a:srgbClr val="FFFFFF"/>
                          </a:solidFill>
                          <a:effectLst/>
                          <a:latin typeface="Trebuchet MS" panose="020B0603020202020204" pitchFamily="34" charset="0"/>
                        </a:rPr>
                        <a:t> </a:t>
                      </a: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US" sz="1200" b="1" i="0" u="none" strike="noStrike" dirty="0">
                          <a:solidFill>
                            <a:srgbClr val="FFFFFF"/>
                          </a:solidFill>
                          <a:effectLst/>
                          <a:latin typeface="Trebuchet MS" panose="020B0603020202020204" pitchFamily="34" charset="0"/>
                        </a:rPr>
                        <a:t>EJECUCIÓN </a:t>
                      </a: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US" sz="1200" b="1" i="0" u="none" strike="noStrike" dirty="0">
                          <a:solidFill>
                            <a:srgbClr val="FFFFFF"/>
                          </a:solidFill>
                          <a:effectLst/>
                          <a:latin typeface="Calibri" panose="020F0502020204030204" pitchFamily="34" charset="0"/>
                        </a:rPr>
                        <a:t>VALOR</a:t>
                      </a:r>
                      <a:r>
                        <a:rPr lang="es-US" sz="1200" b="1" i="0" u="none" strike="noStrike" baseline="0" dirty="0">
                          <a:solidFill>
                            <a:srgbClr val="FFFFFF"/>
                          </a:solidFill>
                          <a:effectLst/>
                          <a:latin typeface="Calibri" panose="020F0502020204030204" pitchFamily="34" charset="0"/>
                        </a:rPr>
                        <a:t> DEL PROYECTO</a:t>
                      </a:r>
                      <a:endParaRPr lang="es-US" sz="1200" b="1" i="0" u="none" strike="noStrike" dirty="0">
                        <a:solidFill>
                          <a:srgbClr val="FFFFFF"/>
                        </a:solidFill>
                        <a:effectLst/>
                        <a:latin typeface="Calibri" panose="020F0502020204030204"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568189434"/>
                  </a:ext>
                </a:extLst>
              </a:tr>
              <a:tr h="2329612">
                <a:tc>
                  <a:txBody>
                    <a:bodyPr/>
                    <a:lstStyle/>
                    <a:p>
                      <a:pPr algn="ctr" rtl="0" fontAlgn="ctr"/>
                      <a:r>
                        <a:rPr lang="es-US" sz="1200" b="1" i="0" u="none" strike="noStrike" dirty="0">
                          <a:solidFill>
                            <a:srgbClr val="000000"/>
                          </a:solidFill>
                          <a:effectLst/>
                          <a:latin typeface="Trebuchet MS" panose="020B0603020202020204" pitchFamily="34" charset="0"/>
                        </a:rPr>
                        <a:t>Dotación  del área Psicología y Fisioterapia  </a:t>
                      </a: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endParaRPr lang="es-US" sz="1200" b="0" i="0" u="none" strike="noStrike" dirty="0">
                        <a:solidFill>
                          <a:srgbClr val="000000"/>
                        </a:solidFill>
                        <a:effectLst/>
                        <a:latin typeface="Trebuchet MS" panose="020B0603020202020204" pitchFamily="34" charset="0"/>
                      </a:endParaRPr>
                    </a:p>
                    <a:p>
                      <a:pPr algn="just" rtl="0" fontAlgn="t"/>
                      <a:r>
                        <a:rPr lang="es-US" sz="1200" b="0" i="0" u="none" strike="noStrike" dirty="0">
                          <a:solidFill>
                            <a:srgbClr val="000000"/>
                          </a:solidFill>
                          <a:effectLst/>
                          <a:latin typeface="Trebuchet MS" panose="020B0603020202020204" pitchFamily="34" charset="0"/>
                        </a:rPr>
                        <a:t>En cuanto a la iniciativa que se presentó ante el Ministerio de Salud y Protección Social para el servicio de rehabilitación en especial a la comunidad en situación de discapacidad en proceso de reintegración a la sociedad, teniendo en cuenta los beneficiados de la resolución 2272 del 2021, se realizó la ejecución mediante  el contrato de compraventa 967 del 10 de Noviembre  2021, El cual se ejecuto de la siguiente  forma:</a:t>
                      </a:r>
                    </a:p>
                    <a:p>
                      <a:pPr algn="just" rtl="0" fontAlgn="t"/>
                      <a:endParaRPr lang="es-US" sz="1200" b="0" i="0" u="none" strike="noStrike" dirty="0">
                        <a:solidFill>
                          <a:srgbClr val="000000"/>
                        </a:solidFill>
                        <a:effectLst/>
                        <a:latin typeface="Trebuchet MS" panose="020B0603020202020204" pitchFamily="34" charset="0"/>
                      </a:endParaRPr>
                    </a:p>
                    <a:p>
                      <a:pPr algn="just" rtl="0" fontAlgn="t"/>
                      <a:r>
                        <a:rPr lang="es-US" sz="1200" b="0" i="0" u="none" strike="noStrike" dirty="0">
                          <a:solidFill>
                            <a:srgbClr val="000000"/>
                          </a:solidFill>
                          <a:effectLst/>
                          <a:latin typeface="Trebuchet MS" panose="020B0603020202020204" pitchFamily="34" charset="0"/>
                        </a:rPr>
                        <a:t>Acta de Inicio: 28 del Noviembre del 2022.</a:t>
                      </a:r>
                    </a:p>
                    <a:p>
                      <a:pPr algn="just" rtl="0" fontAlgn="t"/>
                      <a:r>
                        <a:rPr lang="es-US" sz="1200" b="0" i="0" u="none" strike="noStrike" dirty="0">
                          <a:solidFill>
                            <a:srgbClr val="000000"/>
                          </a:solidFill>
                          <a:effectLst/>
                          <a:latin typeface="Trebuchet MS" panose="020B0603020202020204" pitchFamily="34" charset="0"/>
                        </a:rPr>
                        <a:t>Acta de Liquidación: 22 de Diciembre del 2022.</a:t>
                      </a:r>
                    </a:p>
                  </a:txBody>
                  <a:tcPr marL="5601" marR="5601" marT="5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US" sz="1200" b="0" i="0" u="none" strike="noStrike" dirty="0">
                          <a:solidFill>
                            <a:srgbClr val="000000"/>
                          </a:solidFill>
                          <a:effectLst/>
                          <a:latin typeface="Calibri" panose="020F0502020204030204" pitchFamily="34" charset="0"/>
                        </a:rPr>
                        <a:t>$ 208.482.354.000</a:t>
                      </a: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985711"/>
                  </a:ext>
                </a:extLst>
              </a:tr>
            </a:tbl>
          </a:graphicData>
        </a:graphic>
      </p:graphicFrame>
      <p:sp>
        <p:nvSpPr>
          <p:cNvPr id="4" name="CuadroTexto 3"/>
          <p:cNvSpPr txBox="1"/>
          <p:nvPr/>
        </p:nvSpPr>
        <p:spPr>
          <a:xfrm>
            <a:off x="2612377" y="171451"/>
            <a:ext cx="6833922" cy="1077218"/>
          </a:xfrm>
          <a:prstGeom prst="rect">
            <a:avLst/>
          </a:prstGeom>
          <a:noFill/>
        </p:spPr>
        <p:txBody>
          <a:bodyPr wrap="none" rtlCol="0">
            <a:spAutoFit/>
          </a:bodyPr>
          <a:lstStyle/>
          <a:p>
            <a:pPr algn="ctr"/>
            <a:r>
              <a:rPr lang="es-US" sz="3200" dirty="0">
                <a:solidFill>
                  <a:schemeClr val="accent1"/>
                </a:solidFill>
              </a:rPr>
              <a:t>Ejecución del proyecto de dotación </a:t>
            </a:r>
          </a:p>
          <a:p>
            <a:pPr algn="ctr"/>
            <a:r>
              <a:rPr lang="es-US" sz="3200" dirty="0">
                <a:solidFill>
                  <a:schemeClr val="accent1"/>
                </a:solidFill>
              </a:rPr>
              <a:t>de los servicios </a:t>
            </a:r>
          </a:p>
        </p:txBody>
      </p:sp>
      <p:pic>
        <p:nvPicPr>
          <p:cNvPr id="5" name="Imagen 4">
            <a:extLst>
              <a:ext uri="{FF2B5EF4-FFF2-40B4-BE49-F238E27FC236}">
                <a16:creationId xmlns:a16="http://schemas.microsoft.com/office/drawing/2014/main" id="{3DCDBA82-E030-41B7-8D02-D14B457C52DC}"/>
              </a:ext>
            </a:extLst>
          </p:cNvPr>
          <p:cNvPicPr>
            <a:picLocks noChangeAspect="1"/>
          </p:cNvPicPr>
          <p:nvPr/>
        </p:nvPicPr>
        <p:blipFill>
          <a:blip r:embed="rId2"/>
          <a:srcRect/>
          <a:stretch>
            <a:fillRect/>
          </a:stretch>
        </p:blipFill>
        <p:spPr bwMode="auto">
          <a:xfrm>
            <a:off x="17064" y="20915"/>
            <a:ext cx="1367983" cy="1185197"/>
          </a:xfrm>
          <a:prstGeom prst="rect">
            <a:avLst/>
          </a:prstGeom>
          <a:noFill/>
          <a:ln w="9525">
            <a:noFill/>
            <a:miter lim="800000"/>
            <a:headEnd/>
            <a:tailEnd/>
          </a:ln>
        </p:spPr>
      </p:pic>
      <p:pic>
        <p:nvPicPr>
          <p:cNvPr id="6" name="Imagen 5">
            <a:extLst>
              <a:ext uri="{FF2B5EF4-FFF2-40B4-BE49-F238E27FC236}">
                <a16:creationId xmlns:a16="http://schemas.microsoft.com/office/drawing/2014/main" id="{2B2A11D6-FC66-41CC-8F22-D50720F87F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3725" y="171451"/>
            <a:ext cx="1191904" cy="1236001"/>
          </a:xfrm>
          <a:prstGeom prst="rect">
            <a:avLst/>
          </a:prstGeom>
        </p:spPr>
      </p:pic>
      <p:sp>
        <p:nvSpPr>
          <p:cNvPr id="2" name="CuadroTexto 1">
            <a:extLst>
              <a:ext uri="{FF2B5EF4-FFF2-40B4-BE49-F238E27FC236}">
                <a16:creationId xmlns:a16="http://schemas.microsoft.com/office/drawing/2014/main" id="{90B3E008-9EAD-4C2E-9F13-E3FFA5E88A86}"/>
              </a:ext>
            </a:extLst>
          </p:cNvPr>
          <p:cNvSpPr txBox="1"/>
          <p:nvPr/>
        </p:nvSpPr>
        <p:spPr>
          <a:xfrm>
            <a:off x="3348317" y="4850324"/>
            <a:ext cx="5082989" cy="646331"/>
          </a:xfrm>
          <a:prstGeom prst="rect">
            <a:avLst/>
          </a:prstGeom>
          <a:noFill/>
        </p:spPr>
        <p:txBody>
          <a:bodyPr wrap="square" rtlCol="0">
            <a:spAutoFit/>
          </a:bodyPr>
          <a:lstStyle/>
          <a:p>
            <a:r>
              <a:rPr lang="es-MX" dirty="0">
                <a:hlinkClick r:id="rId4" action="ppaction://hlinkfile"/>
              </a:rPr>
              <a:t>ANEXO DE LISTADO Y VALOR DE LOS ELEMENTOS</a:t>
            </a:r>
            <a:endParaRPr lang="es-MX" dirty="0"/>
          </a:p>
          <a:p>
            <a:endParaRPr lang="es-CO" dirty="0"/>
          </a:p>
        </p:txBody>
      </p:sp>
      <p:sp>
        <p:nvSpPr>
          <p:cNvPr id="7" name="CuadroTexto 6">
            <a:extLst>
              <a:ext uri="{FF2B5EF4-FFF2-40B4-BE49-F238E27FC236}">
                <a16:creationId xmlns:a16="http://schemas.microsoft.com/office/drawing/2014/main" id="{83DFF9F0-8F08-4FDB-A25F-27F72736C6EA}"/>
              </a:ext>
            </a:extLst>
          </p:cNvPr>
          <p:cNvSpPr txBox="1"/>
          <p:nvPr/>
        </p:nvSpPr>
        <p:spPr>
          <a:xfrm>
            <a:off x="4583779" y="5664125"/>
            <a:ext cx="2891118" cy="383071"/>
          </a:xfrm>
          <a:prstGeom prst="rect">
            <a:avLst/>
          </a:prstGeom>
          <a:noFill/>
        </p:spPr>
        <p:txBody>
          <a:bodyPr wrap="square" rtlCol="0">
            <a:spAutoFit/>
          </a:bodyPr>
          <a:lstStyle/>
          <a:p>
            <a:r>
              <a:rPr lang="es-MX" dirty="0">
                <a:hlinkClick r:id="rId5" action="ppaction://hlinkfile"/>
              </a:rPr>
              <a:t>REGISTRO FOTOGRÁFICO</a:t>
            </a:r>
            <a:endParaRPr lang="es-CO" dirty="0"/>
          </a:p>
        </p:txBody>
      </p:sp>
    </p:spTree>
    <p:extLst>
      <p:ext uri="{BB962C8B-B14F-4D97-AF65-F5344CB8AC3E}">
        <p14:creationId xmlns:p14="http://schemas.microsoft.com/office/powerpoint/2010/main" val="273122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061073-9A3E-4EDC-9329-FD67C5E91194}"/>
              </a:ext>
            </a:extLst>
          </p:cNvPr>
          <p:cNvSpPr>
            <a:spLocks noGrp="1"/>
          </p:cNvSpPr>
          <p:nvPr>
            <p:ph type="title"/>
          </p:nvPr>
        </p:nvSpPr>
        <p:spPr>
          <a:xfrm>
            <a:off x="1309345" y="94130"/>
            <a:ext cx="8596668" cy="739588"/>
          </a:xfrm>
        </p:spPr>
        <p:txBody>
          <a:bodyPr/>
          <a:lstStyle/>
          <a:p>
            <a:pPr algn="ctr"/>
            <a:r>
              <a:rPr lang="es-MX" dirty="0"/>
              <a:t>ACTA DE INICIO DEL CONTRATO.</a:t>
            </a:r>
            <a:endParaRPr lang="es-CO" dirty="0"/>
          </a:p>
        </p:txBody>
      </p:sp>
      <p:pic>
        <p:nvPicPr>
          <p:cNvPr id="5" name="Marcador de contenido 4">
            <a:extLst>
              <a:ext uri="{FF2B5EF4-FFF2-40B4-BE49-F238E27FC236}">
                <a16:creationId xmlns:a16="http://schemas.microsoft.com/office/drawing/2014/main" id="{BFCC1A79-A482-4C5D-B054-75F3F4AA90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9106" y="1021977"/>
            <a:ext cx="7221070" cy="5970494"/>
          </a:xfrm>
        </p:spPr>
      </p:pic>
      <p:pic>
        <p:nvPicPr>
          <p:cNvPr id="6" name="Imagen 5">
            <a:extLst>
              <a:ext uri="{FF2B5EF4-FFF2-40B4-BE49-F238E27FC236}">
                <a16:creationId xmlns:a16="http://schemas.microsoft.com/office/drawing/2014/main" id="{36CC8DCF-2137-4C9F-8E19-004F3F7D5A49}"/>
              </a:ext>
            </a:extLst>
          </p:cNvPr>
          <p:cNvPicPr>
            <a:picLocks noChangeAspect="1"/>
          </p:cNvPicPr>
          <p:nvPr/>
        </p:nvPicPr>
        <p:blipFill>
          <a:blip r:embed="rId3"/>
          <a:srcRect/>
          <a:stretch>
            <a:fillRect/>
          </a:stretch>
        </p:blipFill>
        <p:spPr bwMode="auto">
          <a:xfrm>
            <a:off x="17064" y="20915"/>
            <a:ext cx="1367983" cy="1185197"/>
          </a:xfrm>
          <a:prstGeom prst="rect">
            <a:avLst/>
          </a:prstGeom>
          <a:noFill/>
          <a:ln w="9525">
            <a:noFill/>
            <a:miter lim="800000"/>
            <a:headEnd/>
            <a:tailEnd/>
          </a:ln>
        </p:spPr>
      </p:pic>
      <p:pic>
        <p:nvPicPr>
          <p:cNvPr id="7" name="Imagen 6">
            <a:extLst>
              <a:ext uri="{FF2B5EF4-FFF2-40B4-BE49-F238E27FC236}">
                <a16:creationId xmlns:a16="http://schemas.microsoft.com/office/drawing/2014/main" id="{E64B06C4-721F-43DD-A479-7551FE0E7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0072" y="20915"/>
            <a:ext cx="1191904" cy="1236001"/>
          </a:xfrm>
          <a:prstGeom prst="rect">
            <a:avLst/>
          </a:prstGeom>
        </p:spPr>
      </p:pic>
    </p:spTree>
    <p:extLst>
      <p:ext uri="{BB962C8B-B14F-4D97-AF65-F5344CB8AC3E}">
        <p14:creationId xmlns:p14="http://schemas.microsoft.com/office/powerpoint/2010/main" val="178020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E100C-F51C-418D-A6C7-074F22913FFF}"/>
              </a:ext>
            </a:extLst>
          </p:cNvPr>
          <p:cNvSpPr>
            <a:spLocks noGrp="1"/>
          </p:cNvSpPr>
          <p:nvPr>
            <p:ph type="title"/>
          </p:nvPr>
        </p:nvSpPr>
        <p:spPr>
          <a:xfrm>
            <a:off x="1465729" y="0"/>
            <a:ext cx="9076765" cy="1320800"/>
          </a:xfrm>
        </p:spPr>
        <p:txBody>
          <a:bodyPr>
            <a:normAutofit/>
          </a:bodyPr>
          <a:lstStyle/>
          <a:p>
            <a:r>
              <a:rPr lang="es-MX" sz="2800" dirty="0"/>
              <a:t>ACTA DE LIQUIDACION CONTRATO 967 DEL 2022</a:t>
            </a:r>
            <a:endParaRPr lang="es-CO" sz="2800" dirty="0"/>
          </a:p>
        </p:txBody>
      </p:sp>
      <p:pic>
        <p:nvPicPr>
          <p:cNvPr id="5" name="Marcador de contenido 4">
            <a:extLst>
              <a:ext uri="{FF2B5EF4-FFF2-40B4-BE49-F238E27FC236}">
                <a16:creationId xmlns:a16="http://schemas.microsoft.com/office/drawing/2014/main" id="{BD5A46A3-F873-4981-A1D3-C3D3847A916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023" y="1073703"/>
            <a:ext cx="6131859" cy="5784297"/>
          </a:xfrm>
        </p:spPr>
      </p:pic>
      <p:pic>
        <p:nvPicPr>
          <p:cNvPr id="6" name="Marcador de contenido 4">
            <a:extLst>
              <a:ext uri="{FF2B5EF4-FFF2-40B4-BE49-F238E27FC236}">
                <a16:creationId xmlns:a16="http://schemas.microsoft.com/office/drawing/2014/main" id="{A80B5CD6-C38F-43BA-BA27-4A6C2E387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2847" y="968909"/>
            <a:ext cx="4975412" cy="5889091"/>
          </a:xfrm>
          <a:prstGeom prst="rect">
            <a:avLst/>
          </a:prstGeom>
        </p:spPr>
      </p:pic>
      <p:pic>
        <p:nvPicPr>
          <p:cNvPr id="7" name="Imagen 6">
            <a:extLst>
              <a:ext uri="{FF2B5EF4-FFF2-40B4-BE49-F238E27FC236}">
                <a16:creationId xmlns:a16="http://schemas.microsoft.com/office/drawing/2014/main" id="{9A2E45ED-CDC3-4F36-9650-7832D9948A4E}"/>
              </a:ext>
            </a:extLst>
          </p:cNvPr>
          <p:cNvPicPr>
            <a:picLocks noChangeAspect="1"/>
          </p:cNvPicPr>
          <p:nvPr/>
        </p:nvPicPr>
        <p:blipFill>
          <a:blip r:embed="rId4"/>
          <a:srcRect/>
          <a:stretch>
            <a:fillRect/>
          </a:stretch>
        </p:blipFill>
        <p:spPr bwMode="auto">
          <a:xfrm>
            <a:off x="17065" y="20916"/>
            <a:ext cx="1125936" cy="975492"/>
          </a:xfrm>
          <a:prstGeom prst="rect">
            <a:avLst/>
          </a:prstGeom>
          <a:noFill/>
          <a:ln w="9525">
            <a:noFill/>
            <a:miter lim="800000"/>
            <a:headEnd/>
            <a:tailEnd/>
          </a:ln>
        </p:spPr>
      </p:pic>
      <p:pic>
        <p:nvPicPr>
          <p:cNvPr id="8" name="Imagen 7">
            <a:extLst>
              <a:ext uri="{FF2B5EF4-FFF2-40B4-BE49-F238E27FC236}">
                <a16:creationId xmlns:a16="http://schemas.microsoft.com/office/drawing/2014/main" id="{276BBEBB-AF2E-44C5-B7EA-6AB128F7B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7804" y="20916"/>
            <a:ext cx="914172" cy="947994"/>
          </a:xfrm>
          <a:prstGeom prst="rect">
            <a:avLst/>
          </a:prstGeom>
        </p:spPr>
      </p:pic>
    </p:spTree>
    <p:extLst>
      <p:ext uri="{BB962C8B-B14F-4D97-AF65-F5344CB8AC3E}">
        <p14:creationId xmlns:p14="http://schemas.microsoft.com/office/powerpoint/2010/main" val="358012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33805-28AC-4BE0-A0B5-11CBA8AC5874}"/>
              </a:ext>
            </a:extLst>
          </p:cNvPr>
          <p:cNvSpPr>
            <a:spLocks noGrp="1"/>
          </p:cNvSpPr>
          <p:nvPr>
            <p:ph type="title"/>
          </p:nvPr>
        </p:nvSpPr>
        <p:spPr>
          <a:xfrm>
            <a:off x="2702858" y="0"/>
            <a:ext cx="6979023" cy="1320800"/>
          </a:xfrm>
        </p:spPr>
        <p:txBody>
          <a:bodyPr/>
          <a:lstStyle/>
          <a:p>
            <a:pPr algn="ctr"/>
            <a:r>
              <a:rPr lang="es-MX" dirty="0"/>
              <a:t>ACTA DE LIQUIDACION CONTRATO 967 DEL 2022</a:t>
            </a:r>
            <a:endParaRPr lang="es-CO" dirty="0"/>
          </a:p>
        </p:txBody>
      </p:sp>
      <p:pic>
        <p:nvPicPr>
          <p:cNvPr id="9" name="Marcador de contenido 8">
            <a:extLst>
              <a:ext uri="{FF2B5EF4-FFF2-40B4-BE49-F238E27FC236}">
                <a16:creationId xmlns:a16="http://schemas.microsoft.com/office/drawing/2014/main" id="{480451DB-6301-4F9B-895E-9BEEBA53D73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04564" y="1150773"/>
            <a:ext cx="4975412" cy="5707227"/>
          </a:xfrm>
        </p:spPr>
      </p:pic>
      <p:pic>
        <p:nvPicPr>
          <p:cNvPr id="10" name="Imagen 9">
            <a:extLst>
              <a:ext uri="{FF2B5EF4-FFF2-40B4-BE49-F238E27FC236}">
                <a16:creationId xmlns:a16="http://schemas.microsoft.com/office/drawing/2014/main" id="{82D3AFF5-7C54-4D57-8DC9-374CCD2929A6}"/>
              </a:ext>
            </a:extLst>
          </p:cNvPr>
          <p:cNvPicPr>
            <a:picLocks noChangeAspect="1"/>
          </p:cNvPicPr>
          <p:nvPr/>
        </p:nvPicPr>
        <p:blipFill>
          <a:blip r:embed="rId3"/>
          <a:srcRect/>
          <a:stretch>
            <a:fillRect/>
          </a:stretch>
        </p:blipFill>
        <p:spPr bwMode="auto">
          <a:xfrm>
            <a:off x="17064" y="20915"/>
            <a:ext cx="1367983" cy="1185197"/>
          </a:xfrm>
          <a:prstGeom prst="rect">
            <a:avLst/>
          </a:prstGeom>
          <a:noFill/>
          <a:ln w="9525">
            <a:noFill/>
            <a:miter lim="800000"/>
            <a:headEnd/>
            <a:tailEnd/>
          </a:ln>
        </p:spPr>
      </p:pic>
      <p:pic>
        <p:nvPicPr>
          <p:cNvPr id="11" name="Imagen 10">
            <a:extLst>
              <a:ext uri="{FF2B5EF4-FFF2-40B4-BE49-F238E27FC236}">
                <a16:creationId xmlns:a16="http://schemas.microsoft.com/office/drawing/2014/main" id="{099C4D33-CD02-4132-9F6B-BDB781A58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804" y="20916"/>
            <a:ext cx="1134196" cy="947994"/>
          </a:xfrm>
          <a:prstGeom prst="rect">
            <a:avLst/>
          </a:prstGeom>
        </p:spPr>
      </p:pic>
    </p:spTree>
    <p:extLst>
      <p:ext uri="{BB962C8B-B14F-4D97-AF65-F5344CB8AC3E}">
        <p14:creationId xmlns:p14="http://schemas.microsoft.com/office/powerpoint/2010/main" val="2492552502"/>
      </p:ext>
    </p:extLst>
  </p:cSld>
  <p:clrMapOvr>
    <a:masterClrMapping/>
  </p:clrMapOvr>
</p:sld>
</file>

<file path=ppt/theme/theme1.xml><?xml version="1.0" encoding="utf-8"?>
<a:theme xmlns:a="http://schemas.openxmlformats.org/drawingml/2006/main" name="Faceta">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21501</TotalTime>
  <Words>407</Words>
  <Application>Microsoft Office PowerPoint</Application>
  <PresentationFormat>Panorámica</PresentationFormat>
  <Paragraphs>47</Paragraphs>
  <Slides>10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vt:i4>
      </vt:variant>
    </vt:vector>
  </HeadingPairs>
  <TitlesOfParts>
    <vt:vector size="20" baseType="lpstr">
      <vt:lpstr>Arial</vt:lpstr>
      <vt:lpstr>Calibri</vt:lpstr>
      <vt:lpstr>Open Sans</vt:lpstr>
      <vt:lpstr>Open Sans Light</vt:lpstr>
      <vt:lpstr>Open Sans Semibold</vt:lpstr>
      <vt:lpstr>Poppins SemiBold</vt:lpstr>
      <vt:lpstr>Source Sans Pro Light</vt:lpstr>
      <vt:lpstr>Trebuchet MS</vt:lpstr>
      <vt:lpstr>Wingdings 3</vt:lpstr>
      <vt:lpstr>Faceta</vt:lpstr>
      <vt:lpstr>Presentación de PowerPoint</vt:lpstr>
      <vt:lpstr>Presentación de PowerPoint</vt:lpstr>
      <vt:lpstr>Presentación de PowerPoint</vt:lpstr>
      <vt:lpstr>Objetivos Estratégicos</vt:lpstr>
      <vt:lpstr>Presentación de PowerPoint</vt:lpstr>
      <vt:lpstr>Presentación de PowerPoint</vt:lpstr>
      <vt:lpstr>ACTA DE INICIO DEL CONTRATO.</vt:lpstr>
      <vt:lpstr>ACTA DE LIQUIDACION CONTRATO 967 DEL 2022</vt:lpstr>
      <vt:lpstr>ACTA DE LIQUIDACION CONTRATO 967 DEL 2022</vt:lpstr>
      <vt:lpstr> EQUIPOS Y ELEMENTOS DE FISIOTERAPIA Y SPICOLOGÍA</vt:lpstr>
    </vt:vector>
  </TitlesOfParts>
  <Company>TuSoft.org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TuSoft</dc:creator>
  <cp:lastModifiedBy>USUARIO</cp:lastModifiedBy>
  <cp:revision>209</cp:revision>
  <dcterms:created xsi:type="dcterms:W3CDTF">2021-09-27T23:51:21Z</dcterms:created>
  <dcterms:modified xsi:type="dcterms:W3CDTF">2023-01-26T16:19:20Z</dcterms:modified>
</cp:coreProperties>
</file>